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3" r:id="rId3"/>
    <p:sldId id="609" r:id="rId4"/>
    <p:sldId id="610" r:id="rId5"/>
    <p:sldId id="611" r:id="rId6"/>
    <p:sldId id="968" r:id="rId7"/>
    <p:sldId id="966" r:id="rId8"/>
    <p:sldId id="967" r:id="rId9"/>
    <p:sldId id="257" r:id="rId10"/>
    <p:sldId id="992" r:id="rId11"/>
    <p:sldId id="993" r:id="rId12"/>
    <p:sldId id="994" r:id="rId13"/>
    <p:sldId id="1011" r:id="rId14"/>
    <p:sldId id="1012" r:id="rId15"/>
    <p:sldId id="1013" r:id="rId16"/>
    <p:sldId id="456" r:id="rId17"/>
    <p:sldId id="260" r:id="rId18"/>
    <p:sldId id="259" r:id="rId19"/>
    <p:sldId id="340" r:id="rId20"/>
    <p:sldId id="341" r:id="rId21"/>
    <p:sldId id="342" r:id="rId22"/>
    <p:sldId id="933" r:id="rId23"/>
    <p:sldId id="934" r:id="rId24"/>
    <p:sldId id="928" r:id="rId25"/>
    <p:sldId id="929" r:id="rId26"/>
    <p:sldId id="931" r:id="rId27"/>
    <p:sldId id="930" r:id="rId28"/>
    <p:sldId id="932" r:id="rId29"/>
    <p:sldId id="1008" r:id="rId30"/>
    <p:sldId id="925" r:id="rId31"/>
    <p:sldId id="926" r:id="rId32"/>
    <p:sldId id="935" r:id="rId33"/>
    <p:sldId id="975" r:id="rId34"/>
    <p:sldId id="261" r:id="rId35"/>
    <p:sldId id="999" r:id="rId36"/>
    <p:sldId id="997" r:id="rId37"/>
    <p:sldId id="998" r:id="rId38"/>
    <p:sldId id="1000" r:id="rId39"/>
    <p:sldId id="1001" r:id="rId40"/>
    <p:sldId id="1018" r:id="rId41"/>
    <p:sldId id="1019" r:id="rId42"/>
    <p:sldId id="1020" r:id="rId43"/>
    <p:sldId id="550" r:id="rId44"/>
    <p:sldId id="551" r:id="rId45"/>
    <p:sldId id="463" r:id="rId46"/>
    <p:sldId id="1016" r:id="rId47"/>
    <p:sldId id="1017" r:id="rId48"/>
    <p:sldId id="553" r:id="rId49"/>
    <p:sldId id="554" r:id="rId50"/>
    <p:sldId id="530" r:id="rId51"/>
    <p:sldId id="529" r:id="rId52"/>
    <p:sldId id="927" r:id="rId53"/>
    <p:sldId id="996" r:id="rId54"/>
    <p:sldId id="995" r:id="rId55"/>
    <p:sldId id="1014" r:id="rId56"/>
    <p:sldId id="1015" r:id="rId57"/>
    <p:sldId id="258" r:id="rId58"/>
    <p:sldId id="1002" r:id="rId59"/>
    <p:sldId id="1003" r:id="rId60"/>
    <p:sldId id="1004" r:id="rId61"/>
    <p:sldId id="947" r:id="rId62"/>
    <p:sldId id="273" r:id="rId63"/>
    <p:sldId id="274" r:id="rId64"/>
    <p:sldId id="275" r:id="rId65"/>
    <p:sldId id="276" r:id="rId66"/>
    <p:sldId id="1021" r:id="rId67"/>
    <p:sldId id="1022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028053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39540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8200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270129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796294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54111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739159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848261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944807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630813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393542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728337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147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20396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11412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26892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654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salesforce.com/in/products/einstein/overview/" TargetMode="Externa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050F-D7A6-4237-961A-FB2E145822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ML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8D031-D547-4535-92F9-75C8AD5D8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9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54A8A-53EF-48F2-A85F-DD81D0DB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EE0F20-655A-4F78-915D-A32B3C5D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04860"/>
            <a:ext cx="10515600" cy="1325563"/>
          </a:xfrm>
        </p:spPr>
        <p:txBody>
          <a:bodyPr/>
          <a:lstStyle/>
          <a:p>
            <a:r>
              <a:rPr lang="en-US" dirty="0"/>
              <a:t>A typical AI/ML project development lifecycle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4B9DC-C99E-493B-8399-3BF940F3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880" y="1430423"/>
            <a:ext cx="8260080" cy="514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5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E7B59-43E2-4EE0-8445-EC075CFC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Percentage time allocation for various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49DE5-9A96-4ABD-88B6-F513FEBA9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DE94C-A3D9-4F7A-99FA-651B73FC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561748"/>
            <a:ext cx="7367587" cy="474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98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F9255-23AB-40C7-A218-6B6EC275B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5" y="193676"/>
            <a:ext cx="10515600" cy="673100"/>
          </a:xfrm>
        </p:spPr>
        <p:txBody>
          <a:bodyPr>
            <a:normAutofit/>
          </a:bodyPr>
          <a:lstStyle/>
          <a:p>
            <a:r>
              <a:rPr lang="en-US" dirty="0"/>
              <a:t>How is quality measured in data labelling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5759-EA11-4272-9F3A-C7347980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1149350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Gold standard</a:t>
            </a:r>
          </a:p>
          <a:p>
            <a:pPr lvl="1"/>
            <a:r>
              <a:rPr lang="en-US" dirty="0"/>
              <a:t>There is a correct answer for the task</a:t>
            </a:r>
          </a:p>
          <a:p>
            <a:r>
              <a:rPr lang="en-US" dirty="0"/>
              <a:t>Sample review</a:t>
            </a:r>
          </a:p>
          <a:p>
            <a:pPr lvl="1"/>
            <a:r>
              <a:rPr lang="en-US" dirty="0"/>
              <a:t>Select a random sample of completed task. An experienced person reviews sample for accuracy</a:t>
            </a:r>
          </a:p>
          <a:p>
            <a:r>
              <a:rPr lang="en-US" dirty="0"/>
              <a:t>Consensus</a:t>
            </a:r>
          </a:p>
          <a:p>
            <a:pPr lvl="1"/>
            <a:r>
              <a:rPr lang="en-US" dirty="0"/>
              <a:t>Assign several people do the same task, and the correct answer is from the majority</a:t>
            </a:r>
          </a:p>
          <a:p>
            <a:r>
              <a:rPr lang="en-US" dirty="0"/>
              <a:t>Intersection over union (</a:t>
            </a:r>
            <a:r>
              <a:rPr lang="en-US" dirty="0" err="1"/>
              <a:t>IoU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Consensus model often used in object detection within image</a:t>
            </a:r>
          </a:p>
          <a:p>
            <a:pPr lvl="1"/>
            <a:r>
              <a:rPr lang="en-US" dirty="0"/>
              <a:t>Combines people and automation to compare the bounding boxes of your hand labeled, ground truth images with the predicted bounding boxes from the model</a:t>
            </a:r>
          </a:p>
        </p:txBody>
      </p:sp>
    </p:spTree>
    <p:extLst>
      <p:ext uri="{BB962C8B-B14F-4D97-AF65-F5344CB8AC3E}">
        <p14:creationId xmlns:p14="http://schemas.microsoft.com/office/powerpoint/2010/main" val="444025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718E-3B9B-446F-AD3F-46933D347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17476"/>
            <a:ext cx="10515600" cy="787400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F0F1B-6F9F-4169-8089-21027909E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800099"/>
            <a:ext cx="10515600" cy="5819775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Missing values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Sparse class grouping</a:t>
            </a:r>
          </a:p>
          <a:p>
            <a:pPr lvl="1"/>
            <a:r>
              <a:rPr lang="en-US" dirty="0"/>
              <a:t>Duplicates dropping</a:t>
            </a:r>
          </a:p>
          <a:p>
            <a:r>
              <a:rPr lang="en-US" dirty="0"/>
              <a:t>Data transformation</a:t>
            </a:r>
          </a:p>
          <a:p>
            <a:pPr lvl="1"/>
            <a:r>
              <a:rPr lang="en-US" dirty="0"/>
              <a:t>Categorical encoding</a:t>
            </a:r>
          </a:p>
          <a:p>
            <a:pPr lvl="1"/>
            <a:r>
              <a:rPr lang="en-US" dirty="0"/>
              <a:t>Skewed data</a:t>
            </a:r>
          </a:p>
          <a:p>
            <a:pPr lvl="1"/>
            <a:r>
              <a:rPr lang="en-US" dirty="0"/>
              <a:t>Bias migration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Rank transformation</a:t>
            </a:r>
          </a:p>
          <a:p>
            <a:pPr lvl="1"/>
            <a:r>
              <a:rPr lang="en-US" dirty="0"/>
              <a:t>Power functions</a:t>
            </a:r>
          </a:p>
          <a:p>
            <a:r>
              <a:rPr lang="en-US" dirty="0"/>
              <a:t>Feature engineering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Capturing feature relationship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855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E14C8-E452-4B01-A6A3-EF6385C2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107950"/>
            <a:ext cx="10515600" cy="573087"/>
          </a:xfrm>
        </p:spPr>
        <p:txBody>
          <a:bodyPr>
            <a:normAutofit fontScale="90000"/>
          </a:bodyPr>
          <a:lstStyle/>
          <a:p>
            <a:r>
              <a:rPr lang="en-US" dirty="0"/>
              <a:t>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33647-ED5D-4C56-911D-8E6B63613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650" y="835024"/>
            <a:ext cx="11772900" cy="5737225"/>
          </a:xfrm>
        </p:spPr>
        <p:txBody>
          <a:bodyPr/>
          <a:lstStyle/>
          <a:p>
            <a:r>
              <a:rPr lang="en-US" dirty="0"/>
              <a:t>Deletion</a:t>
            </a:r>
          </a:p>
          <a:p>
            <a:r>
              <a:rPr lang="en-US" dirty="0"/>
              <a:t>Mean imputation</a:t>
            </a:r>
          </a:p>
          <a:p>
            <a:r>
              <a:rPr lang="en-US" dirty="0"/>
              <a:t>Substitution</a:t>
            </a:r>
          </a:p>
          <a:p>
            <a:r>
              <a:rPr lang="en-US" dirty="0"/>
              <a:t>Hot deck imputation</a:t>
            </a:r>
          </a:p>
          <a:p>
            <a:r>
              <a:rPr lang="en-US" dirty="0"/>
              <a:t>Cold deck imputation</a:t>
            </a:r>
          </a:p>
          <a:p>
            <a:r>
              <a:rPr lang="en-US" dirty="0"/>
              <a:t>Regression imputation</a:t>
            </a:r>
          </a:p>
          <a:p>
            <a:r>
              <a:rPr lang="en-US" dirty="0"/>
              <a:t>Stochastic regression imputation</a:t>
            </a:r>
          </a:p>
        </p:txBody>
      </p:sp>
    </p:spTree>
    <p:extLst>
      <p:ext uri="{BB962C8B-B14F-4D97-AF65-F5344CB8AC3E}">
        <p14:creationId xmlns:p14="http://schemas.microsoft.com/office/powerpoint/2010/main" val="90827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7AF0-2FB6-4A9C-91E5-1B9817B2C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2475"/>
          </a:xfrm>
        </p:spPr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466D8-3C72-4B52-92A9-61980908D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606425"/>
            <a:ext cx="10515600" cy="6146800"/>
          </a:xfrm>
        </p:spPr>
        <p:txBody>
          <a:bodyPr/>
          <a:lstStyle/>
          <a:p>
            <a:r>
              <a:rPr lang="en-US" dirty="0"/>
              <a:t>Outliers does not necessarily mean noise </a:t>
            </a:r>
          </a:p>
          <a:p>
            <a:r>
              <a:rPr lang="en-US" dirty="0"/>
              <a:t>In some applications outliers or rare events are the most interesting</a:t>
            </a:r>
          </a:p>
          <a:p>
            <a:pPr lvl="1"/>
            <a:r>
              <a:rPr lang="en-US" dirty="0"/>
              <a:t>Credit card fraud detection</a:t>
            </a:r>
          </a:p>
          <a:p>
            <a:r>
              <a:rPr lang="en-US" dirty="0"/>
              <a:t>Point outliers</a:t>
            </a:r>
          </a:p>
          <a:p>
            <a:pPr lvl="1"/>
            <a:r>
              <a:rPr lang="en-US" dirty="0"/>
              <a:t>Single data points lay far from the rest of the distribution</a:t>
            </a:r>
          </a:p>
          <a:p>
            <a:r>
              <a:rPr lang="en-US" dirty="0"/>
              <a:t>Contextual outliers</a:t>
            </a:r>
          </a:p>
          <a:p>
            <a:pPr lvl="1"/>
            <a:r>
              <a:rPr lang="en-US" dirty="0" err="1"/>
              <a:t>E.g</a:t>
            </a:r>
            <a:r>
              <a:rPr lang="en-US" dirty="0"/>
              <a:t> background noise in the speech signal</a:t>
            </a:r>
          </a:p>
          <a:p>
            <a:r>
              <a:rPr lang="en-US" dirty="0"/>
              <a:t>Collective outliers</a:t>
            </a:r>
          </a:p>
          <a:p>
            <a:pPr lvl="1"/>
            <a:r>
              <a:rPr lang="en-US" dirty="0"/>
              <a:t>Signal that indicate the discovery of new phenomena</a:t>
            </a:r>
          </a:p>
          <a:p>
            <a:r>
              <a:rPr lang="en-US" dirty="0"/>
              <a:t>Things that help for modelling outliers</a:t>
            </a:r>
          </a:p>
          <a:p>
            <a:pPr lvl="1"/>
            <a:r>
              <a:rPr lang="en-US" dirty="0"/>
              <a:t>Univariate / Multivariate</a:t>
            </a:r>
          </a:p>
          <a:p>
            <a:pPr lvl="1"/>
            <a:r>
              <a:rPr lang="en-US" dirty="0"/>
              <a:t>Parametric / non parametric</a:t>
            </a:r>
          </a:p>
          <a:p>
            <a:r>
              <a:rPr lang="en-US" dirty="0"/>
              <a:t>Most popular method – Z score, PCA, LMS, proximity based models</a:t>
            </a:r>
          </a:p>
        </p:txBody>
      </p:sp>
    </p:spTree>
    <p:extLst>
      <p:ext uri="{BB962C8B-B14F-4D97-AF65-F5344CB8AC3E}">
        <p14:creationId xmlns:p14="http://schemas.microsoft.com/office/powerpoint/2010/main" val="222904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2C63-3D9A-4DF5-B43A-9B70CB9E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169" y="110388"/>
            <a:ext cx="8361170" cy="577982"/>
          </a:xfrm>
        </p:spPr>
        <p:txBody>
          <a:bodyPr>
            <a:normAutofit fontScale="90000"/>
          </a:bodyPr>
          <a:lstStyle/>
          <a:p>
            <a:r>
              <a:rPr lang="en-US" dirty="0"/>
              <a:t>ML Algorithm – A case study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5CE927-FBF7-44F7-AF76-964C1AB1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39A771-6776-4253-A405-DF5CEA77D64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93107" y="988376"/>
            <a:ext cx="8353233" cy="4511242"/>
          </a:xfrm>
        </p:spPr>
        <p:txBody>
          <a:bodyPr/>
          <a:lstStyle/>
          <a:p>
            <a:r>
              <a:rPr lang="en-US" dirty="0"/>
              <a:t>Problem – Credit card approval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Formalization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DDB765-651F-43FE-B64E-96DB0563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026" y="1743075"/>
            <a:ext cx="1114425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18B450-FCB7-4F67-8CEF-B7E331FD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833" y="3607060"/>
            <a:ext cx="2114550" cy="1152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CF68E2-9131-45E4-9439-75C0BCB58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761" y="1495069"/>
            <a:ext cx="4124325" cy="11144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3DB697-AC6B-4CAF-A7D4-6315FEB68F72}"/>
              </a:ext>
            </a:extLst>
          </p:cNvPr>
          <p:cNvSpPr txBox="1"/>
          <p:nvPr/>
        </p:nvSpPr>
        <p:spPr>
          <a:xfrm>
            <a:off x="4766822" y="3063712"/>
            <a:ext cx="5189555" cy="1303809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 we need a relationship between our data and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is done via probability (Maximum Likelihood Estimate)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MLE helps to choose the model with correct 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966E6-D990-4CA6-BFFE-3882FCDF5E5B}"/>
              </a:ext>
            </a:extLst>
          </p:cNvPr>
          <p:cNvSpPr txBox="1"/>
          <p:nvPr/>
        </p:nvSpPr>
        <p:spPr>
          <a:xfrm>
            <a:off x="457200" y="5572125"/>
            <a:ext cx="642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the heart of any ML problem there lies an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3033234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88655-A153-4F0B-A317-E1B6299B3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53193"/>
            <a:ext cx="10515600" cy="532607"/>
          </a:xfrm>
        </p:spPr>
        <p:txBody>
          <a:bodyPr>
            <a:normAutofit fontScale="90000"/>
          </a:bodyPr>
          <a:lstStyle/>
          <a:p>
            <a:r>
              <a:rPr lang="en-US" dirty="0"/>
              <a:t>Different types of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1F37A-C011-4040-851F-F7723F08E2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824705"/>
            <a:ext cx="10515600" cy="52720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Supervised</a:t>
            </a:r>
          </a:p>
          <a:p>
            <a:pPr lvl="1"/>
            <a:r>
              <a:rPr lang="en-US" dirty="0"/>
              <a:t>Labeled data</a:t>
            </a:r>
          </a:p>
          <a:p>
            <a:pPr lvl="1"/>
            <a:r>
              <a:rPr lang="en-US" dirty="0"/>
              <a:t>Direct feedback</a:t>
            </a:r>
          </a:p>
          <a:p>
            <a:pPr lvl="1"/>
            <a:r>
              <a:rPr lang="en-US" dirty="0"/>
              <a:t>Predict output</a:t>
            </a:r>
          </a:p>
          <a:p>
            <a:r>
              <a:rPr lang="en-US" dirty="0"/>
              <a:t>Unsupervised</a:t>
            </a:r>
          </a:p>
          <a:p>
            <a:pPr lvl="1"/>
            <a:r>
              <a:rPr lang="en-US" dirty="0"/>
              <a:t>Find hidden structure</a:t>
            </a:r>
          </a:p>
          <a:p>
            <a:pPr lvl="1"/>
            <a:r>
              <a:rPr lang="en-US" dirty="0"/>
              <a:t>No labeled / no feedback</a:t>
            </a:r>
          </a:p>
          <a:p>
            <a:r>
              <a:rPr lang="en-US" dirty="0"/>
              <a:t>Semi supervised</a:t>
            </a:r>
          </a:p>
          <a:p>
            <a:pPr lvl="1"/>
            <a:r>
              <a:rPr lang="en-US" dirty="0"/>
              <a:t>Small amount of labelled data</a:t>
            </a:r>
          </a:p>
          <a:p>
            <a:pPr lvl="1"/>
            <a:r>
              <a:rPr lang="en-US" dirty="0"/>
              <a:t>Large amount of unlabeled data</a:t>
            </a:r>
          </a:p>
          <a:p>
            <a:r>
              <a:rPr lang="en-US" dirty="0"/>
              <a:t>Active learning</a:t>
            </a:r>
          </a:p>
          <a:p>
            <a:pPr lvl="1"/>
            <a:r>
              <a:rPr lang="en-US" dirty="0"/>
              <a:t>Algorithm is allowed to query the user for the label of a subset of training instances</a:t>
            </a:r>
          </a:p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An agent learns to achieve a goal in an uncertain environment based on reward</a:t>
            </a:r>
          </a:p>
        </p:txBody>
      </p:sp>
    </p:spTree>
    <p:extLst>
      <p:ext uri="{BB962C8B-B14F-4D97-AF65-F5344CB8AC3E}">
        <p14:creationId xmlns:p14="http://schemas.microsoft.com/office/powerpoint/2010/main" val="3321427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3A14B-0885-4505-967B-5FFBF55D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50"/>
            <a:ext cx="10515600" cy="739775"/>
          </a:xfrm>
        </p:spPr>
        <p:txBody>
          <a:bodyPr/>
          <a:lstStyle/>
          <a:p>
            <a:r>
              <a:rPr lang="en-US" dirty="0"/>
              <a:t>Basic type of machine learning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4466A-A053-4E78-8921-E247D5981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958848"/>
            <a:ext cx="10515600" cy="5632451"/>
          </a:xfrm>
        </p:spPr>
        <p:txBody>
          <a:bodyPr/>
          <a:lstStyle/>
          <a:p>
            <a:r>
              <a:rPr lang="en-US" dirty="0"/>
              <a:t>Classification</a:t>
            </a:r>
          </a:p>
          <a:p>
            <a:pPr lvl="1"/>
            <a:r>
              <a:rPr lang="en-US" dirty="0"/>
              <a:t>To classify a output one out of n category</a:t>
            </a:r>
          </a:p>
          <a:p>
            <a:r>
              <a:rPr lang="en-US" dirty="0"/>
              <a:t>Regression</a:t>
            </a:r>
          </a:p>
          <a:p>
            <a:pPr lvl="1"/>
            <a:r>
              <a:rPr lang="en-US" dirty="0"/>
              <a:t>Predicting a continuous real value</a:t>
            </a:r>
          </a:p>
          <a:p>
            <a:r>
              <a:rPr lang="en-US" dirty="0"/>
              <a:t>Anomaly detection</a:t>
            </a:r>
          </a:p>
          <a:p>
            <a:pPr lvl="1"/>
            <a:r>
              <a:rPr lang="en-US" dirty="0"/>
              <a:t>Identify if the given input is an anomaly</a:t>
            </a:r>
          </a:p>
          <a:p>
            <a:r>
              <a:rPr lang="en-US" dirty="0"/>
              <a:t>Clustering</a:t>
            </a:r>
          </a:p>
          <a:p>
            <a:pPr lvl="1"/>
            <a:r>
              <a:rPr lang="en-US" dirty="0"/>
              <a:t>Discover structure in the data</a:t>
            </a:r>
          </a:p>
          <a:p>
            <a:r>
              <a:rPr lang="en-US" dirty="0"/>
              <a:t>Sequencing problem</a:t>
            </a:r>
          </a:p>
          <a:p>
            <a:pPr lvl="1"/>
            <a:r>
              <a:rPr lang="en-US" dirty="0"/>
              <a:t>Sequence prediction, classification, seq generation, seq to seq  prediction</a:t>
            </a:r>
          </a:p>
          <a:p>
            <a:r>
              <a:rPr lang="en-US" dirty="0"/>
              <a:t>There are other hybrid type of problems</a:t>
            </a:r>
          </a:p>
          <a:p>
            <a:pPr lvl="1"/>
            <a:r>
              <a:rPr lang="en-US" dirty="0"/>
              <a:t>Recommendation, Association</a:t>
            </a:r>
          </a:p>
        </p:txBody>
      </p:sp>
    </p:spTree>
    <p:extLst>
      <p:ext uri="{BB962C8B-B14F-4D97-AF65-F5344CB8AC3E}">
        <p14:creationId xmlns:p14="http://schemas.microsoft.com/office/powerpoint/2010/main" val="243409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5344"/>
            <a:ext cx="10515600" cy="894331"/>
          </a:xfrm>
        </p:spPr>
        <p:txBody>
          <a:bodyPr/>
          <a:lstStyle/>
          <a:p>
            <a:r>
              <a:rPr lang="en-IN" dirty="0"/>
              <a:t>Testing ML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5293"/>
            <a:ext cx="10515600" cy="4351338"/>
          </a:xfrm>
        </p:spPr>
        <p:txBody>
          <a:bodyPr/>
          <a:lstStyle/>
          <a:p>
            <a:r>
              <a:rPr lang="en-IN" dirty="0"/>
              <a:t>How well is my model doing?</a:t>
            </a:r>
          </a:p>
          <a:p>
            <a:r>
              <a:rPr lang="en-IN" dirty="0"/>
              <a:t>How do I improve it?</a:t>
            </a:r>
          </a:p>
          <a:p>
            <a:r>
              <a:rPr lang="en-IN" dirty="0"/>
              <a:t>Which model is better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97" y="3242639"/>
            <a:ext cx="6864110" cy="268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29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ML is different from traditional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557" y="2252440"/>
            <a:ext cx="884872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51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Wait till testing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76796"/>
            <a:ext cx="908685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46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Fill the matrix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02" y="2490788"/>
            <a:ext cx="97345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40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94D22-43F8-4431-93F1-F80486967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152" y="83481"/>
            <a:ext cx="11148227" cy="43926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loss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83F94C-FBD4-4B04-95C9-A64B5A6A1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3FC3BB-CA21-416C-A063-2E22A6E2215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4923" y="596587"/>
            <a:ext cx="11137644" cy="5932237"/>
          </a:xfrm>
        </p:spPr>
        <p:txBody>
          <a:bodyPr>
            <a:normAutofit/>
          </a:bodyPr>
          <a:lstStyle/>
          <a:p>
            <a:r>
              <a:rPr lang="en-US" dirty="0"/>
              <a:t>Any machine learning algorithm leans by using a loss function J(.)</a:t>
            </a:r>
          </a:p>
          <a:p>
            <a:r>
              <a:rPr lang="en-US" dirty="0"/>
              <a:t>This function evaluates how the prediction deviates from the actual output</a:t>
            </a:r>
          </a:p>
          <a:p>
            <a:endParaRPr lang="en-US" dirty="0"/>
          </a:p>
          <a:p>
            <a:r>
              <a:rPr lang="en-US" dirty="0"/>
              <a:t>Different loss function gives different error for the same prediction</a:t>
            </a:r>
          </a:p>
          <a:p>
            <a:r>
              <a:rPr lang="en-US" dirty="0"/>
              <a:t>There are various loss functions to choose from depending on</a:t>
            </a:r>
          </a:p>
          <a:p>
            <a:pPr lvl="1"/>
            <a:r>
              <a:rPr lang="en-US" dirty="0"/>
              <a:t>Type of ML algorithm</a:t>
            </a:r>
          </a:p>
          <a:p>
            <a:pPr lvl="1"/>
            <a:r>
              <a:rPr lang="en-US" dirty="0"/>
              <a:t>Ease of derivative calculation</a:t>
            </a:r>
          </a:p>
          <a:p>
            <a:pPr lvl="1"/>
            <a:r>
              <a:rPr lang="en-US" dirty="0"/>
              <a:t>outliers presence in input data</a:t>
            </a:r>
          </a:p>
          <a:p>
            <a:r>
              <a:rPr lang="en-US" dirty="0"/>
              <a:t>Broadly there are two types of loss function</a:t>
            </a:r>
          </a:p>
          <a:p>
            <a:pPr lvl="1"/>
            <a:r>
              <a:rPr lang="en-US" dirty="0"/>
              <a:t>Regression and Classification</a:t>
            </a:r>
          </a:p>
          <a:p>
            <a:r>
              <a:rPr lang="en-US" dirty="0"/>
              <a:t>Regression loss function</a:t>
            </a:r>
          </a:p>
          <a:p>
            <a:pPr lvl="1"/>
            <a:r>
              <a:rPr lang="en-US" dirty="0"/>
              <a:t>Mean square / L2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Mean absolute error / L1 loss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CC7913-C302-4FDF-B422-1AA571B8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122" y="4772568"/>
            <a:ext cx="1985245" cy="543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9B1105-8990-42DD-94F4-FE5C72B94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03" y="5827857"/>
            <a:ext cx="1985245" cy="485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2F5136-9E9F-40FB-A125-1FAB965B5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80" y="1327655"/>
            <a:ext cx="1428020" cy="37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34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9189-BA1A-4D26-8C09-54278BE6B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03" y="142364"/>
            <a:ext cx="11148227" cy="548197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A4416E-F9E7-42D2-9276-7CF6BBEF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19E1F-2622-4756-B686-02D10AC2EA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0179" y="690561"/>
            <a:ext cx="11137644" cy="451124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MSE is a nice function to calculate gradient</a:t>
            </a:r>
          </a:p>
          <a:p>
            <a:r>
              <a:rPr lang="en-US" dirty="0"/>
              <a:t>Outliers are heavily penalized in MSE , thus becomes very sensitive</a:t>
            </a:r>
          </a:p>
          <a:p>
            <a:r>
              <a:rPr lang="en-US" dirty="0"/>
              <a:t>MAE needs more complicated solution like linear programming to calculate gradient</a:t>
            </a:r>
          </a:p>
          <a:p>
            <a:r>
              <a:rPr lang="en-US" dirty="0"/>
              <a:t>Also it is more robust to outliers</a:t>
            </a:r>
          </a:p>
          <a:p>
            <a:r>
              <a:rPr lang="en-US" dirty="0"/>
              <a:t>Mean Biased error</a:t>
            </a:r>
          </a:p>
          <a:p>
            <a:pPr lvl="1"/>
            <a:r>
              <a:rPr lang="en-US" dirty="0"/>
              <a:t>Like MAE, without the absolute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Positive and negative errors cancel each other</a:t>
            </a:r>
          </a:p>
          <a:p>
            <a:pPr lvl="1"/>
            <a:r>
              <a:rPr lang="en-US" dirty="0"/>
              <a:t>It is useful to determine if the model has positive or negative bias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38A7E-94BE-4C42-8B3D-E208CED85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45" y="2856965"/>
            <a:ext cx="3180675" cy="91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2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62C0-DAC1-4AC4-8140-E8FAE34F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03" y="149177"/>
            <a:ext cx="11148227" cy="670817"/>
          </a:xfrm>
        </p:spPr>
        <p:txBody>
          <a:bodyPr>
            <a:normAutofit/>
          </a:bodyPr>
          <a:lstStyle/>
          <a:p>
            <a:r>
              <a:rPr lang="en-US" dirty="0"/>
              <a:t>What is entropy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76A6D-BDE1-4CF8-B174-C2434561B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727F64-90E7-4D37-9D18-293DD916CD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803" y="985379"/>
            <a:ext cx="11137644" cy="4959571"/>
          </a:xfrm>
        </p:spPr>
        <p:txBody>
          <a:bodyPr>
            <a:normAutofit/>
          </a:bodyPr>
          <a:lstStyle/>
          <a:p>
            <a:r>
              <a:rPr lang="en-US" dirty="0"/>
              <a:t>Which patient has most uncertainty?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 certain assumption entropy is the measure of this uncertainty</a:t>
            </a:r>
          </a:p>
          <a:p>
            <a:r>
              <a:rPr lang="en-US" dirty="0"/>
              <a:t>for an event </a:t>
            </a:r>
            <a:r>
              <a:rPr lang="en-US" i="1" dirty="0"/>
              <a:t>X</a:t>
            </a:r>
            <a:r>
              <a:rPr lang="en-US" dirty="0"/>
              <a:t> with </a:t>
            </a:r>
            <a:r>
              <a:rPr lang="en-US" i="1" dirty="0"/>
              <a:t>n </a:t>
            </a:r>
            <a:r>
              <a:rPr lang="en-US" dirty="0"/>
              <a:t>possible outcomes and probabilities </a:t>
            </a:r>
            <a:r>
              <a:rPr lang="en-US" i="1" dirty="0"/>
              <a:t>p_1, …, </a:t>
            </a:r>
            <a:r>
              <a:rPr lang="en-US" i="1" dirty="0" err="1"/>
              <a:t>p_n</a:t>
            </a:r>
            <a:r>
              <a:rPr lang="en-US" dirty="0"/>
              <a:t>: </a:t>
            </a:r>
            <a:r>
              <a:rPr lang="en-US" dirty="0" err="1"/>
              <a:t>shanon</a:t>
            </a:r>
            <a:r>
              <a:rPr lang="en-US" dirty="0"/>
              <a:t> entropy is calculated as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F6895-F90B-41D9-A5E8-FE2302593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53" y="1334190"/>
            <a:ext cx="4240224" cy="30524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9BA1B3-9459-4624-A8A1-523D4ED63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384" y="5409617"/>
            <a:ext cx="4865112" cy="12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65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5AE4-4626-4F26-8996-DE06D78D0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592" y="185521"/>
            <a:ext cx="11148227" cy="505040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5553D-E8C0-41EC-8BE3-8551BB0C6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3AD5F-1431-4501-B7F8-C1220F0B90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34593" y="803836"/>
            <a:ext cx="11595482" cy="4511243"/>
          </a:xfrm>
        </p:spPr>
        <p:txBody>
          <a:bodyPr>
            <a:normAutofit/>
          </a:bodyPr>
          <a:lstStyle/>
          <a:p>
            <a:r>
              <a:rPr lang="en-US" dirty="0"/>
              <a:t>Property 1: Uniform distributions have maximum uncertainty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Given </a:t>
            </a:r>
            <a:r>
              <a:rPr lang="en-US" i="1" dirty="0"/>
              <a:t>n </a:t>
            </a:r>
            <a:r>
              <a:rPr lang="en-US" dirty="0"/>
              <a:t>possible outcomes, maximum entropy is maximized by equiprobable outcomes: for Bernoulli trials (events with two possible outcomes and probabilities </a:t>
            </a:r>
            <a:r>
              <a:rPr lang="en-US" i="1" dirty="0"/>
              <a:t>p</a:t>
            </a:r>
            <a:r>
              <a:rPr lang="en-US" dirty="0"/>
              <a:t> and </a:t>
            </a:r>
            <a:r>
              <a:rPr lang="en-US" i="1" dirty="0"/>
              <a:t>1-p</a:t>
            </a:r>
            <a:r>
              <a:rPr lang="en-US" dirty="0"/>
              <a:t>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3A3C3E-450F-46D4-8789-36CEC461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100" y="1157997"/>
            <a:ext cx="3609553" cy="27085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DB5A7C-D3BD-4A6C-B675-D4D40C5D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72" y="4940377"/>
            <a:ext cx="1969323" cy="196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18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9247-BCD5-48BE-95B8-B561C979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645" y="21203"/>
            <a:ext cx="11148227" cy="1043517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0969FB-BE5D-4A5B-AB27-34844C75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A46CBE-BFF1-459E-891E-B586F7CB95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5474" y="793047"/>
            <a:ext cx="11776025" cy="5561899"/>
          </a:xfrm>
        </p:spPr>
        <p:txBody>
          <a:bodyPr/>
          <a:lstStyle/>
          <a:p>
            <a:r>
              <a:rPr lang="en-US" dirty="0"/>
              <a:t>Property 2: Uncertainty is additive for independent events</a:t>
            </a:r>
          </a:p>
          <a:p>
            <a:endParaRPr lang="en-US" dirty="0"/>
          </a:p>
          <a:p>
            <a:r>
              <a:rPr lang="en-US" dirty="0"/>
              <a:t>Lets consider two particular coins. The first coin lands heads (</a:t>
            </a:r>
            <a:r>
              <a:rPr lang="en-US" i="1" dirty="0"/>
              <a:t>H</a:t>
            </a:r>
            <a:r>
              <a:rPr lang="en-US" dirty="0"/>
              <a:t>) up with an 80% probability and tails (</a:t>
            </a:r>
            <a:r>
              <a:rPr lang="en-US" i="1" dirty="0"/>
              <a:t>T</a:t>
            </a:r>
            <a:r>
              <a:rPr lang="en-US" dirty="0"/>
              <a:t>) up with a probability of 20%.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3D32C-AB8E-49F1-AFAB-EC4FF1E34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4" y="1223254"/>
            <a:ext cx="3329648" cy="39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A6F16C-94A5-452B-976C-7954A82CF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487" y="2765310"/>
            <a:ext cx="3864499" cy="28679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84257B-4D4B-4F2E-9594-B03D9417E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487" y="6019224"/>
            <a:ext cx="5231513" cy="5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37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86038-B8D1-4EC4-AB28-DCE037BA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08" y="149177"/>
            <a:ext cx="11148227" cy="541385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BBC27C-6BC6-4BD4-8721-303CDA1E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A9C8-A704-46F8-8375-E0695BAEABC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9391" y="717561"/>
            <a:ext cx="11137644" cy="4511243"/>
          </a:xfrm>
        </p:spPr>
        <p:txBody>
          <a:bodyPr/>
          <a:lstStyle/>
          <a:p>
            <a:r>
              <a:rPr lang="en-US" dirty="0"/>
              <a:t>Property 3: Uniform distributions with more outcomes have more uncertainty</a:t>
            </a:r>
          </a:p>
          <a:p>
            <a:r>
              <a:rPr lang="en-US" dirty="0"/>
              <a:t>let’s say you win if the coin lands heads up or the die lands on face 1. Which one you will choose?</a:t>
            </a:r>
          </a:p>
          <a:p>
            <a:r>
              <a:rPr lang="en-US" i="1" dirty="0"/>
              <a:t>A</a:t>
            </a:r>
            <a:r>
              <a:rPr lang="en-US" dirty="0"/>
              <a:t> if you are a profit maximizer and </a:t>
            </a:r>
            <a:r>
              <a:rPr lang="en-US" i="1" dirty="0"/>
              <a:t>B</a:t>
            </a:r>
            <a:r>
              <a:rPr lang="en-US" dirty="0"/>
              <a:t> if you prefer with more variety and uncertainty.</a:t>
            </a:r>
          </a:p>
          <a:p>
            <a:r>
              <a:rPr lang="pt-BR" b="0" dirty="0"/>
              <a:t>H(1/6, 1/6, 1/6, 1/6, 1/6, 1/6) &gt; H(0.5, 0.5).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0DE4E5-437E-4703-8991-7C5BB8FC0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95" y="3868738"/>
            <a:ext cx="3800615" cy="284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004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E4B56-1451-451D-BF0F-176F5472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24" y="168803"/>
            <a:ext cx="11148227" cy="5217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4869E-26CF-42D2-B27D-C37CFF712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95984D-229A-428E-9270-DDD941F08C0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4126" y="728351"/>
            <a:ext cx="11137644" cy="4511243"/>
          </a:xfrm>
        </p:spPr>
        <p:txBody>
          <a:bodyPr/>
          <a:lstStyle/>
          <a:p>
            <a:r>
              <a:rPr lang="en-US" dirty="0"/>
              <a:t>Uniqueness theorem : Only family of functions satisfying tall the basic properties is of the form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Setting λ = 1 and using the binary logarithm gives us the Shannon entropy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6227A-8504-42AC-861A-42ADF5306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19" y="1831967"/>
            <a:ext cx="4531877" cy="12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24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D146C-8679-428C-9AF9-3415C790E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5" y="18256"/>
            <a:ext cx="10515600" cy="515144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AFCFE-1325-431C-AE87-FFC4D233B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" y="691355"/>
            <a:ext cx="11820525" cy="5947570"/>
          </a:xfrm>
        </p:spPr>
        <p:txBody>
          <a:bodyPr>
            <a:normAutofit/>
          </a:bodyPr>
          <a:lstStyle/>
          <a:p>
            <a:r>
              <a:rPr lang="en-US" dirty="0"/>
              <a:t>Given a binary classification problem the prediction based on our linear model after the activation is </a:t>
            </a:r>
          </a:p>
          <a:p>
            <a:endParaRPr lang="en-US" dirty="0"/>
          </a:p>
          <a:p>
            <a:r>
              <a:rPr lang="en-US" dirty="0"/>
              <a:t>This produces a value between 0 and 1</a:t>
            </a:r>
          </a:p>
          <a:p>
            <a:r>
              <a:rPr lang="en-US" dirty="0"/>
              <a:t>How can we convert this value into a probability? Use the same?</a:t>
            </a:r>
          </a:p>
          <a:p>
            <a:r>
              <a:rPr lang="en-US" dirty="0"/>
              <a:t>Two probabilities : +</a:t>
            </a:r>
            <a:r>
              <a:rPr lang="en-US" dirty="0" err="1"/>
              <a:t>ve</a:t>
            </a:r>
            <a:r>
              <a:rPr lang="en-US" dirty="0"/>
              <a:t> and –</a:t>
            </a:r>
            <a:r>
              <a:rPr lang="en-US" dirty="0" err="1"/>
              <a:t>ve</a:t>
            </a:r>
            <a:r>
              <a:rPr lang="en-US" dirty="0"/>
              <a:t> can be formulated as</a:t>
            </a:r>
          </a:p>
          <a:p>
            <a:endParaRPr lang="en-US" dirty="0"/>
          </a:p>
          <a:p>
            <a:r>
              <a:rPr lang="en-US" dirty="0"/>
              <a:t>Combining these we get</a:t>
            </a:r>
          </a:p>
          <a:p>
            <a:endParaRPr lang="en-US" dirty="0"/>
          </a:p>
          <a:p>
            <a:r>
              <a:rPr lang="en-US" dirty="0"/>
              <a:t>Likelihood </a:t>
            </a:r>
          </a:p>
          <a:p>
            <a:endParaRPr lang="en-US" dirty="0"/>
          </a:p>
          <a:p>
            <a:r>
              <a:rPr lang="en-US" dirty="0"/>
              <a:t>Loss function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F99A3-5C0C-42BD-B898-A691798E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825" y="1576387"/>
            <a:ext cx="1200150" cy="390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7B85E3-ACDE-4557-8D2E-4DA1E9CE0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462" y="3562350"/>
            <a:ext cx="5210175" cy="60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F910B-01E0-4F02-AD05-411F534D2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0775" y="4548187"/>
            <a:ext cx="3848100" cy="571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722D1B-36E9-4849-866F-A48185A29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775" y="4952207"/>
            <a:ext cx="4095750" cy="933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5F825-05A4-4432-A686-D52A1DFCD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662" y="5899944"/>
            <a:ext cx="5057775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98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61451-475D-46F4-A5F6-B2116C479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4394" y="258048"/>
            <a:ext cx="8361170" cy="506063"/>
          </a:xfrm>
        </p:spPr>
        <p:txBody>
          <a:bodyPr>
            <a:normAutofit fontScale="90000"/>
          </a:bodyPr>
          <a:lstStyle/>
          <a:p>
            <a:r>
              <a:rPr lang="en-US" dirty="0"/>
              <a:t>ML in FinTech – My few takes on this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C2B64E-E1F6-431C-8200-AD9E4DC3F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F9851-2F85-4D99-BA90-34F21CED3A3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24395" y="937005"/>
            <a:ext cx="8353233" cy="4511242"/>
          </a:xfrm>
        </p:spPr>
        <p:txBody>
          <a:bodyPr>
            <a:normAutofit/>
          </a:bodyPr>
          <a:lstStyle/>
          <a:p>
            <a:r>
              <a:rPr lang="en-US" dirty="0"/>
              <a:t>99% of the economic value addition is coming from functional mapping (supervised)</a:t>
            </a:r>
          </a:p>
          <a:p>
            <a:r>
              <a:rPr lang="en-US" dirty="0"/>
              <a:t>AI/ML will be an important technology for both top and bottom lines</a:t>
            </a:r>
          </a:p>
          <a:p>
            <a:r>
              <a:rPr lang="en-US" dirty="0"/>
              <a:t>Most of the companies will adopt AI/ML to certain extent for bottom lines</a:t>
            </a:r>
          </a:p>
          <a:p>
            <a:r>
              <a:rPr lang="en-US" dirty="0"/>
              <a:t>Long term differentiation will come from use of AI/ML for top lines</a:t>
            </a:r>
          </a:p>
          <a:p>
            <a:pPr lvl="1"/>
            <a:r>
              <a:rPr lang="en-US" dirty="0"/>
              <a:t>Data will be the most valuable commodity</a:t>
            </a:r>
          </a:p>
          <a:p>
            <a:pPr lvl="1"/>
            <a:r>
              <a:rPr lang="en-US" dirty="0"/>
              <a:t>Strategic merger/acquisition over data</a:t>
            </a:r>
          </a:p>
          <a:p>
            <a:pPr lvl="1"/>
            <a:r>
              <a:rPr lang="en-US" dirty="0"/>
              <a:t>Companies with no use AI/ML for analyzing customer behavior/pattern will be extinct within next 20 years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17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A3F75-685D-485C-A3D1-8F6BCA4C0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560" y="168803"/>
            <a:ext cx="11148227" cy="521759"/>
          </a:xfrm>
        </p:spPr>
        <p:txBody>
          <a:bodyPr>
            <a:normAutofit fontScale="90000"/>
          </a:bodyPr>
          <a:lstStyle/>
          <a:p>
            <a:r>
              <a:rPr lang="en-US" dirty="0"/>
              <a:t>Cross entropy in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C67C2-FCF6-42F6-AB3E-7C08ECF07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826DE8-8347-41B0-B444-B30FB8DA4CE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8198" y="800617"/>
            <a:ext cx="11137644" cy="5284688"/>
          </a:xfrm>
        </p:spPr>
        <p:txBody>
          <a:bodyPr/>
          <a:lstStyle/>
          <a:p>
            <a:r>
              <a:rPr lang="en-US" dirty="0"/>
              <a:t>Let us assume we have a dataset of images corresponding to animals</a:t>
            </a:r>
          </a:p>
          <a:p>
            <a:r>
              <a:rPr lang="en-US" dirty="0"/>
              <a:t>Using one hot encoding we can represent as</a:t>
            </a:r>
          </a:p>
          <a:p>
            <a:r>
              <a:rPr lang="en-US" dirty="0"/>
              <a:t>If we treat this as a probability distribution of each image then</a:t>
            </a:r>
          </a:p>
          <a:p>
            <a:r>
              <a:rPr lang="en-US" dirty="0"/>
              <a:t>For dog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entropy for each image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48FB2F-3CEC-40C6-B936-2C4D7EB00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690" y="2593190"/>
            <a:ext cx="2089876" cy="2030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2938DC-7EC8-4701-9670-4A18EF80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34" y="2951170"/>
            <a:ext cx="3012445" cy="1440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84A4A-09E2-4B9B-84F7-EC3208700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890" y="4733834"/>
            <a:ext cx="4508500" cy="952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589DD-6F5F-4E8D-AF53-4CB3F7CDD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762" y="2841269"/>
            <a:ext cx="1143085" cy="160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45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558F3-B5D2-49CB-98DA-4DA131F92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85" y="168803"/>
            <a:ext cx="11148227" cy="5217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F9D7B6-FD55-49A4-B177-A8F642982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84CA44-DCDA-403D-A6CD-3E744A4AE5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1086" y="690561"/>
            <a:ext cx="11554214" cy="5458912"/>
          </a:xfrm>
        </p:spPr>
        <p:txBody>
          <a:bodyPr>
            <a:normAutofit fontScale="25000" lnSpcReduction="20000"/>
          </a:bodyPr>
          <a:lstStyle/>
          <a:p>
            <a:r>
              <a:rPr lang="en-US" sz="4667" dirty="0"/>
              <a:t>In real life we might get a classifier output as</a:t>
            </a:r>
          </a:p>
          <a:p>
            <a:r>
              <a:rPr lang="en-US" sz="4667" dirty="0"/>
              <a:t>In this case we can calculate the cross entropy</a:t>
            </a:r>
          </a:p>
          <a:p>
            <a:endParaRPr lang="en-US" sz="4667" dirty="0"/>
          </a:p>
          <a:p>
            <a:endParaRPr lang="en-US" sz="4667" dirty="0"/>
          </a:p>
          <a:p>
            <a:endParaRPr lang="en-US" sz="4667" dirty="0"/>
          </a:p>
          <a:p>
            <a:endParaRPr lang="en-US" sz="4667" dirty="0"/>
          </a:p>
          <a:p>
            <a:r>
              <a:rPr lang="en-US" sz="4667" dirty="0"/>
              <a:t>This is a higher entropy than 0, but does not make much sense </a:t>
            </a:r>
          </a:p>
          <a:p>
            <a:r>
              <a:rPr lang="en-US" sz="4667" dirty="0"/>
              <a:t>Lets say on further training the classifier output becomes</a:t>
            </a:r>
          </a:p>
          <a:p>
            <a:r>
              <a:rPr lang="en-US" sz="4667" dirty="0"/>
              <a:t>Now the cross entropy becomes</a:t>
            </a:r>
          </a:p>
          <a:p>
            <a:endParaRPr lang="en-US" sz="4667" dirty="0"/>
          </a:p>
          <a:p>
            <a:endParaRPr lang="en-US" sz="4667" dirty="0"/>
          </a:p>
          <a:p>
            <a:endParaRPr lang="en-US" sz="4667" dirty="0"/>
          </a:p>
          <a:p>
            <a:endParaRPr lang="en-US" sz="4667" dirty="0"/>
          </a:p>
          <a:p>
            <a:endParaRPr lang="en-US" sz="4667" dirty="0"/>
          </a:p>
          <a:p>
            <a:endParaRPr lang="en-US" sz="4667" dirty="0"/>
          </a:p>
          <a:p>
            <a:endParaRPr lang="en-US" sz="4667" dirty="0"/>
          </a:p>
          <a:p>
            <a:r>
              <a:rPr lang="en-US" sz="4667" dirty="0"/>
              <a:t>So as model gets better trained cross entropy gets closer to zero</a:t>
            </a:r>
          </a:p>
          <a:p>
            <a:r>
              <a:rPr lang="en-US" sz="4667" dirty="0"/>
              <a:t>This is why cross entropy is used as a loss function for classification model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DBF54-849E-49B3-AFAC-77C3F3485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88" y="601172"/>
            <a:ext cx="2716232" cy="279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DB1C03-32B3-4E19-A75A-78F3697E8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331" y="982182"/>
            <a:ext cx="5132472" cy="1187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32D36-529C-4C4E-9B2D-23FB15C86D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78" y="2999665"/>
            <a:ext cx="2634889" cy="279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786AF5-9CDC-4F3B-A1F7-3AB375B406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270" y="3649533"/>
            <a:ext cx="4768852" cy="111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42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DEE14-8A60-490A-A6FA-37E165A2E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23" y="174732"/>
            <a:ext cx="11148227" cy="515829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Loss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C7C17E-5A2F-4D85-B002-2858BDC75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32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B012F-284B-4397-9C07-683BD18B06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2223" y="690561"/>
            <a:ext cx="11137644" cy="5588859"/>
          </a:xfrm>
        </p:spPr>
        <p:txBody>
          <a:bodyPr/>
          <a:lstStyle/>
          <a:p>
            <a:r>
              <a:rPr lang="en-US" dirty="0"/>
              <a:t>Hinge Loss / Multi class SVM loss</a:t>
            </a:r>
          </a:p>
          <a:p>
            <a:pPr lvl="1"/>
            <a:r>
              <a:rPr lang="en-US" dirty="0"/>
              <a:t>Used for maximum margin classification</a:t>
            </a:r>
          </a:p>
          <a:p>
            <a:pPr lvl="1"/>
            <a:r>
              <a:rPr lang="en-US" dirty="0"/>
              <a:t>Mostly used in SVM</a:t>
            </a:r>
          </a:p>
          <a:p>
            <a:pPr lvl="1"/>
            <a:r>
              <a:rPr lang="en-US" dirty="0"/>
              <a:t>Though it is not a differentiable function, however it’s a convex function</a:t>
            </a:r>
          </a:p>
          <a:p>
            <a:pPr lvl="1"/>
            <a:r>
              <a:rPr lang="en-US" dirty="0"/>
              <a:t>Hence easy to use with usual convex optimizer algorithm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9974D-DAC4-4216-8CBA-6ACDACE58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3" y="2663706"/>
            <a:ext cx="5544224" cy="13120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C5658A-1DE6-4B0F-AABF-5AAB4916D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40" y="4180168"/>
            <a:ext cx="4316145" cy="2167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845268-4F73-4DDA-8808-0580A7124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2496" y="3652868"/>
            <a:ext cx="4316147" cy="262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458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73B62-C6A9-4729-ABCC-DB97E2AC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8426"/>
            <a:ext cx="10515600" cy="582612"/>
          </a:xfrm>
        </p:spPr>
        <p:txBody>
          <a:bodyPr>
            <a:normAutofit fontScale="90000"/>
          </a:bodyPr>
          <a:lstStyle/>
          <a:p>
            <a:r>
              <a:rPr lang="en-US" dirty="0"/>
              <a:t>KL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14602-3CBB-4886-9E71-730398215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" y="616902"/>
            <a:ext cx="12039600" cy="6051550"/>
          </a:xfrm>
        </p:spPr>
        <p:txBody>
          <a:bodyPr/>
          <a:lstStyle/>
          <a:p>
            <a:r>
              <a:rPr lang="en-US" dirty="0"/>
              <a:t>KL divergence is a relative entropy measure</a:t>
            </a:r>
          </a:p>
          <a:p>
            <a:r>
              <a:rPr lang="en-US" dirty="0"/>
              <a:t>It is the difference between two distributions</a:t>
            </a:r>
          </a:p>
          <a:p>
            <a:r>
              <a:rPr lang="en-US" dirty="0"/>
              <a:t>The lower the value, the better is the model closeness to reality</a:t>
            </a:r>
          </a:p>
          <a:p>
            <a:r>
              <a:rPr lang="en-US" dirty="0"/>
              <a:t>When this divergence is considered in the context of Bayesian – q is the prior probability, and p is the posterior probability</a:t>
            </a:r>
          </a:p>
          <a:p>
            <a:r>
              <a:rPr lang="en-US" dirty="0"/>
              <a:t>The difference would be the direct indication of the amount of information gain across the process</a:t>
            </a:r>
          </a:p>
          <a:p>
            <a:r>
              <a:rPr lang="en-US" dirty="0"/>
              <a:t>One direct application of KL divergence is variational autoencoder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6638EB-B44F-4FA6-870A-3FD03BFF4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35" y="681038"/>
            <a:ext cx="3822265" cy="9239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23B2AB-E076-4B6F-A2BE-443EEA622E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4483088"/>
            <a:ext cx="3828215" cy="23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786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C26A5-1268-4B5C-A0E0-24FC56E9A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0"/>
            <a:ext cx="10515600" cy="733425"/>
          </a:xfrm>
        </p:spPr>
        <p:txBody>
          <a:bodyPr/>
          <a:lstStyle/>
          <a:p>
            <a:r>
              <a:rPr lang="en-US" dirty="0"/>
              <a:t>Difference between L1 and L2 norm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2A0A222-A847-42C2-9290-7F2C25D4EE6F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438150" y="733425"/>
          <a:ext cx="10577514" cy="4063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8757">
                  <a:extLst>
                    <a:ext uri="{9D8B030D-6E8A-4147-A177-3AD203B41FA5}">
                      <a16:colId xmlns:a16="http://schemas.microsoft.com/office/drawing/2014/main" val="2133347286"/>
                    </a:ext>
                  </a:extLst>
                </a:gridCol>
                <a:gridCol w="5288757">
                  <a:extLst>
                    <a:ext uri="{9D8B030D-6E8A-4147-A177-3AD203B41FA5}">
                      <a16:colId xmlns:a16="http://schemas.microsoft.com/office/drawing/2014/main" val="3762211690"/>
                    </a:ext>
                  </a:extLst>
                </a:gridCol>
              </a:tblGrid>
              <a:tr h="756122">
                <a:tc>
                  <a:txBody>
                    <a:bodyPr/>
                    <a:lstStyle/>
                    <a:p>
                      <a:r>
                        <a:rPr lang="en-US" dirty="0"/>
                        <a:t>L1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L2 norm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495606"/>
                  </a:ext>
                </a:extLst>
              </a:tr>
              <a:tr h="826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01668"/>
                  </a:ext>
                </a:extLst>
              </a:tr>
              <a:tr h="8268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3831112"/>
                  </a:ext>
                </a:extLst>
              </a:tr>
              <a:tr h="826852">
                <a:tc>
                  <a:txBody>
                    <a:bodyPr/>
                    <a:lstStyle/>
                    <a:p>
                      <a:r>
                        <a:rPr lang="en-US" dirty="0"/>
                        <a:t>Non robust, Unique solution, stable, non sparse, computationally 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Robust, non-unique, non stable, sparse, computationally inefficient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844387"/>
                  </a:ext>
                </a:extLst>
              </a:tr>
              <a:tr h="8268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L2 norm = Green line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L1 norm = red, yellow , blue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810670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80EC6C4-973C-4775-8A2F-8B0A98792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92" y="1616392"/>
            <a:ext cx="1651595" cy="552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030A3D-517F-44CD-B0E2-160C0110C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604486"/>
            <a:ext cx="1638299" cy="576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C6334F-67CD-46B2-867B-369255272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58" y="2412080"/>
            <a:ext cx="3624262" cy="731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CDAD76-2C2E-4F74-A6D8-E3DFF740C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449" y="2412080"/>
            <a:ext cx="2414586" cy="6390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938E45-97F9-480F-AEEC-423C76B35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476" y="5040193"/>
            <a:ext cx="1293514" cy="132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575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FE7E2-EF89-462E-9224-FA326076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850" y="117475"/>
            <a:ext cx="10515600" cy="796925"/>
          </a:xfrm>
        </p:spPr>
        <p:txBody>
          <a:bodyPr/>
          <a:lstStyle/>
          <a:p>
            <a:r>
              <a:rPr lang="en-US" dirty="0"/>
              <a:t>Precision &amp; Recall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71CA7F-AF26-44D7-AADD-793FBBD4A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1691" y="1257300"/>
            <a:ext cx="2625605" cy="3328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BA75A3-223D-4720-B50B-49B5D618C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081" y="1616869"/>
            <a:ext cx="42386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9240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0200-F6D6-4039-A44C-A7C94037D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1200"/>
          </a:xfrm>
        </p:spPr>
        <p:txBody>
          <a:bodyPr/>
          <a:lstStyle/>
          <a:p>
            <a:r>
              <a:rPr lang="en-US" dirty="0"/>
              <a:t>Precision and 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08B59-9720-4A73-B260-3F9020D38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75" y="1130300"/>
            <a:ext cx="10515600" cy="50419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30 predictions made – those to the right are labelled as spam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happens if we increase / decrease the threshold ? Lets work out</a:t>
            </a:r>
          </a:p>
          <a:p>
            <a:r>
              <a:rPr lang="en-US" dirty="0"/>
              <a:t>This is also known as tug of war – between precision and recall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CD43D-A07C-4D3C-A51B-C6B3A7B4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0300"/>
            <a:ext cx="5691187" cy="1426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236FF-1080-411B-B330-59DB584CE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4" y="3187387"/>
            <a:ext cx="7019925" cy="618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E8B940-237B-47F2-BC63-ED6086E06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907433"/>
            <a:ext cx="3543300" cy="7128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EA0D25-95EF-49A1-99A5-5262B20B0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319" y="3918063"/>
            <a:ext cx="3386136" cy="667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196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70C6A-690A-4B43-BED5-556F23F46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46050"/>
            <a:ext cx="10515600" cy="625475"/>
          </a:xfrm>
        </p:spPr>
        <p:txBody>
          <a:bodyPr>
            <a:normAutofit fontScale="90000"/>
          </a:bodyPr>
          <a:lstStyle/>
          <a:p>
            <a:r>
              <a:rPr lang="en-US" dirty="0"/>
              <a:t>F1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C6066-F52A-46BE-B7A5-4AA2E38A4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025524"/>
            <a:ext cx="10515600" cy="5832475"/>
          </a:xfrm>
        </p:spPr>
        <p:txBody>
          <a:bodyPr/>
          <a:lstStyle/>
          <a:p>
            <a:r>
              <a:rPr lang="en-US" dirty="0"/>
              <a:t>It is also known as balanced F score</a:t>
            </a:r>
          </a:p>
          <a:p>
            <a:r>
              <a:rPr lang="en-US" dirty="0"/>
              <a:t>It is interpreted as a weighted average of precision and recall</a:t>
            </a:r>
          </a:p>
          <a:p>
            <a:r>
              <a:rPr lang="en-US" dirty="0"/>
              <a:t>Best F1 score at 1 and worst 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for the following?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97CBC-7CA8-4B60-9684-94EC4AA4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2439194"/>
            <a:ext cx="5915025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B97F8-0D4D-45B0-9B2E-8A4FAFB2E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62" y="3271838"/>
            <a:ext cx="6810375" cy="962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058D74-4F1C-4104-9A04-449F07F2E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5310187"/>
            <a:ext cx="7048500" cy="314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2A6EDD-825B-453A-9ED5-073A60BDD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49" y="5812630"/>
            <a:ext cx="7096125" cy="285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7B9302-09DD-4D08-ABB9-1FDF50469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" y="6344839"/>
            <a:ext cx="744855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43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3F1E3-FAEF-4873-9163-5768E2B1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98426"/>
            <a:ext cx="10515600" cy="582612"/>
          </a:xfrm>
        </p:spPr>
        <p:txBody>
          <a:bodyPr>
            <a:normAutofit fontScale="90000"/>
          </a:bodyPr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2166A-024C-4A0F-B404-4BEE1B102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425" y="854075"/>
            <a:ext cx="10515600" cy="4351338"/>
          </a:xfrm>
        </p:spPr>
        <p:txBody>
          <a:bodyPr/>
          <a:lstStyle/>
          <a:p>
            <a:r>
              <a:rPr lang="en-US" dirty="0"/>
              <a:t>Receiver operating characteristic curve</a:t>
            </a:r>
          </a:p>
          <a:p>
            <a:r>
              <a:rPr lang="en-US" dirty="0"/>
              <a:t>Graph shows the performance of a classification model at all classification thresholds</a:t>
            </a:r>
          </a:p>
          <a:p>
            <a:r>
              <a:rPr lang="en-US" dirty="0"/>
              <a:t>Curve plots two parameters – TP, FP</a:t>
            </a:r>
          </a:p>
          <a:p>
            <a:r>
              <a:rPr lang="en-US" dirty="0"/>
              <a:t>TPR = Recall =  TP / (TP + FN)</a:t>
            </a:r>
          </a:p>
          <a:p>
            <a:r>
              <a:rPr lang="en-US" dirty="0"/>
              <a:t>FPR = FP / (FP + TN)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E63CF-75FB-4F4A-8A8C-B56F4C008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882" y="3429000"/>
            <a:ext cx="4117530" cy="321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725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87EB6-1E5E-42A6-BDBE-BAB6EBA41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18256"/>
            <a:ext cx="10515600" cy="662782"/>
          </a:xfrm>
        </p:spPr>
        <p:txBody>
          <a:bodyPr>
            <a:normAutofit/>
          </a:bodyPr>
          <a:lstStyle/>
          <a:p>
            <a:r>
              <a:rPr lang="en-US" dirty="0"/>
              <a:t>AUC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ED7956-0EED-4DC1-850C-40579B687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575" y="806450"/>
            <a:ext cx="10515600" cy="4351338"/>
          </a:xfrm>
        </p:spPr>
        <p:txBody>
          <a:bodyPr/>
          <a:lstStyle/>
          <a:p>
            <a:r>
              <a:rPr lang="en-US" dirty="0"/>
              <a:t>Area under the ROC curve</a:t>
            </a:r>
          </a:p>
          <a:p>
            <a:r>
              <a:rPr lang="en-US" dirty="0"/>
              <a:t>It measures the entire two-dimensional area underneath the entire ROC curve</a:t>
            </a:r>
          </a:p>
          <a:p>
            <a:r>
              <a:rPr lang="en-US" dirty="0"/>
              <a:t>It represents the probability that a random example is positioned to the right of a random negative example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F4678-8F0E-476B-BD1F-18C7C3639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238829"/>
            <a:ext cx="3238500" cy="28127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ED4BA-E555-4F98-AE0D-1BE8025A8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3773039"/>
            <a:ext cx="7162800" cy="10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01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FF7CB-4610-4BA5-A4FD-188E8A751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557" y="153160"/>
            <a:ext cx="8361170" cy="508255"/>
          </a:xfrm>
        </p:spPr>
        <p:txBody>
          <a:bodyPr>
            <a:normAutofit fontScale="90000"/>
          </a:bodyPr>
          <a:lstStyle/>
          <a:p>
            <a:r>
              <a:rPr lang="en-US" dirty="0"/>
              <a:t>ML proximity with other fields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3004C9-206F-4F55-9EBD-B1697A1C4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FE101B-C255-4211-9F96-84EE5B0FE3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06D314-25CB-4C13-A71F-1D850B92F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863676"/>
            <a:ext cx="3429000" cy="3143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516BC3-8094-4FBA-A2A1-6BC47EBA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80" y="3033714"/>
            <a:ext cx="5800725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187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DD99-5195-44B1-A3C0-BED76B67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0"/>
            <a:ext cx="8911687" cy="666750"/>
          </a:xfrm>
        </p:spPr>
        <p:txBody>
          <a:bodyPr/>
          <a:lstStyle/>
          <a:p>
            <a:r>
              <a:rPr lang="en-US" dirty="0"/>
              <a:t>Bias variance dilemma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2C24C-3DFB-4B47-BFF2-92BF0FE08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156" y="842962"/>
            <a:ext cx="11469688" cy="5172075"/>
          </a:xfrm>
        </p:spPr>
        <p:txBody>
          <a:bodyPr/>
          <a:lstStyle/>
          <a:p>
            <a:r>
              <a:rPr lang="en-US" dirty="0"/>
              <a:t>Bias</a:t>
            </a:r>
          </a:p>
          <a:p>
            <a:pPr lvl="1"/>
            <a:r>
              <a:rPr lang="en-US" dirty="0"/>
              <a:t>Difference between the average prediction and the target </a:t>
            </a:r>
          </a:p>
          <a:p>
            <a:pPr lvl="1"/>
            <a:r>
              <a:rPr lang="en-US" dirty="0"/>
              <a:t>It gives more attention to model simplification rather training data</a:t>
            </a:r>
          </a:p>
          <a:p>
            <a:r>
              <a:rPr lang="en-US" dirty="0"/>
              <a:t>Variance</a:t>
            </a:r>
          </a:p>
          <a:p>
            <a:pPr lvl="1"/>
            <a:r>
              <a:rPr lang="en-US" dirty="0"/>
              <a:t>Variability of the model prediction</a:t>
            </a:r>
          </a:p>
          <a:p>
            <a:pPr lvl="1"/>
            <a:r>
              <a:rPr lang="en-US" dirty="0"/>
              <a:t>Pays lot of attention to training data and less attention to model</a:t>
            </a:r>
          </a:p>
          <a:p>
            <a:r>
              <a:rPr lang="en-US" dirty="0"/>
              <a:t>Lets consider a linear prediction model Y = f(X) + e</a:t>
            </a:r>
          </a:p>
          <a:p>
            <a:r>
              <a:rPr lang="en-US" dirty="0"/>
              <a:t>The square error function 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3503BB-A7C3-4C65-ABC1-5846268F7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044671"/>
            <a:ext cx="2700337" cy="6147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4DE2A7-C468-45BD-9B0E-98410CD81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117" y="4659382"/>
            <a:ext cx="5381224" cy="172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3649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055B-7283-42F3-A658-6BB92396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601" y="187230"/>
            <a:ext cx="9330372" cy="1280890"/>
          </a:xfrm>
        </p:spPr>
        <p:txBody>
          <a:bodyPr/>
          <a:lstStyle/>
          <a:p>
            <a:r>
              <a:rPr lang="en-US" dirty="0"/>
              <a:t>Bias/Variance through bulls eye diagram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C083A-8D1E-4F59-B65F-AEF090D6E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523F4-FCF6-4C39-AF54-6ABF90459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416" y="1468120"/>
            <a:ext cx="5047871" cy="498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39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F327-E594-46B4-88EF-D1F29C6D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9405" y="0"/>
            <a:ext cx="8911687" cy="946778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1704-54DB-4D27-94DD-D2BC1CB3F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bias variance dilemma">
            <a:extLst>
              <a:ext uri="{FF2B5EF4-FFF2-40B4-BE49-F238E27FC236}">
                <a16:creationId xmlns:a16="http://schemas.microsoft.com/office/drawing/2014/main" id="{21ABEFCF-4318-45CD-9DCE-9A8C775A2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95" y="1322705"/>
            <a:ext cx="8096250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759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442CA-D000-4399-8DED-088DA1562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169" y="251294"/>
            <a:ext cx="8361170" cy="475217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5278EC-A763-4B04-9947-132DED57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56F50-8776-40A2-9C5C-2A137366BE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0025" y="741796"/>
            <a:ext cx="11658600" cy="5967028"/>
          </a:xfrm>
        </p:spPr>
        <p:txBody>
          <a:bodyPr>
            <a:normAutofit/>
          </a:bodyPr>
          <a:lstStyle/>
          <a:p>
            <a:r>
              <a:rPr lang="en-US" dirty="0"/>
              <a:t>Analog of ordinary derivative for function of several variables</a:t>
            </a:r>
          </a:p>
          <a:p>
            <a:r>
              <a:rPr lang="en-US" dirty="0"/>
              <a:t>Slope (tangent) of the graphs of the function </a:t>
            </a:r>
          </a:p>
          <a:p>
            <a:r>
              <a:rPr lang="en-US" dirty="0"/>
              <a:t>If f(x1,x2,…,</a:t>
            </a:r>
            <a:r>
              <a:rPr lang="en-US" dirty="0" err="1"/>
              <a:t>xn</a:t>
            </a:r>
            <a:r>
              <a:rPr lang="en-US" dirty="0"/>
              <a:t>) is differentiable scalar field (function) </a:t>
            </a:r>
          </a:p>
          <a:p>
            <a:pPr lvl="1"/>
            <a:r>
              <a:rPr lang="en-US" dirty="0"/>
              <a:t>Gradient is the vector of the n partial derivatives of f</a:t>
            </a:r>
          </a:p>
          <a:p>
            <a:pPr lvl="1"/>
            <a:r>
              <a:rPr lang="en-US" dirty="0"/>
              <a:t>1 X n matrix of linear map</a:t>
            </a:r>
          </a:p>
          <a:p>
            <a:r>
              <a:rPr lang="en-US" dirty="0"/>
              <a:t>Points in the direction of the greatest increase of this function</a:t>
            </a:r>
          </a:p>
          <a:p>
            <a:r>
              <a:rPr lang="en-US" dirty="0"/>
              <a:t>Length of this vector indicates rate of increase</a:t>
            </a:r>
          </a:p>
          <a:p>
            <a:r>
              <a:rPr lang="en-US" dirty="0"/>
              <a:t>In the 3D cartesian system –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C0597-5638-406E-B7E4-A5CE0FA21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69" y="4751618"/>
            <a:ext cx="2276475" cy="466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1A5C06-841B-47FA-A99C-FE2E3A1D2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754" y="4751618"/>
            <a:ext cx="101917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F19A05-36E8-409A-BF4E-ABDF06F1E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3368" y="949260"/>
            <a:ext cx="180975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112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27F1-3900-438C-A3AB-C202C4719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169" y="128020"/>
            <a:ext cx="8361170" cy="502176"/>
          </a:xfrm>
        </p:spPr>
        <p:txBody>
          <a:bodyPr>
            <a:normAutofit fontScale="90000"/>
          </a:bodyPr>
          <a:lstStyle/>
          <a:p>
            <a:r>
              <a:rPr lang="en-US" dirty="0"/>
              <a:t>Jacobian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C2F57B-85B3-4CEF-8A67-F7086EC3D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85DE3F-CFC6-47E3-865D-5AD6F47F770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93107" y="630196"/>
            <a:ext cx="8353233" cy="5750939"/>
          </a:xfrm>
        </p:spPr>
        <p:txBody>
          <a:bodyPr>
            <a:normAutofit/>
          </a:bodyPr>
          <a:lstStyle/>
          <a:p>
            <a:r>
              <a:rPr lang="en-US" dirty="0"/>
              <a:t>It is a matrix of all first order partial derivatives of a vector value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 X n matrix of linear map</a:t>
            </a:r>
          </a:p>
          <a:p>
            <a:r>
              <a:rPr lang="en-US" dirty="0"/>
              <a:t>Jacobian matrix determinant can be used for change of variable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learn a function f from n data points with p parameters, we can rather learn the vector valued function using Jacobian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BE8907-C36C-4D03-A890-77696DF1C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622" y="1651544"/>
            <a:ext cx="3114675" cy="1234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7092A9-C5BB-4CAC-9453-03D462AAE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70" y="1112442"/>
            <a:ext cx="8218743" cy="4391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F6BFAA-46C0-4C5F-B0C4-96035367D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621" y="3674474"/>
            <a:ext cx="6229350" cy="1295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4E15D5-4365-45CE-96CD-B8391D2092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5755" y="5218304"/>
            <a:ext cx="1019175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6233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79A6-71F4-4319-8E46-9AB7B886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169" y="81481"/>
            <a:ext cx="8361170" cy="482725"/>
          </a:xfrm>
        </p:spPr>
        <p:txBody>
          <a:bodyPr>
            <a:normAutofit fontScale="90000"/>
          </a:bodyPr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3DCA3-2BB4-40AB-A17D-2E6B27DDC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EE44D38-9640-418E-8EFA-BF8FFA711AC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5300" y="840142"/>
            <a:ext cx="10915649" cy="4645083"/>
          </a:xfrm>
        </p:spPr>
        <p:txBody>
          <a:bodyPr>
            <a:normAutofit/>
          </a:bodyPr>
          <a:lstStyle/>
          <a:p>
            <a:r>
              <a:rPr lang="en-US" dirty="0"/>
              <a:t>When optimizing a smooth function, we make a small step in the gradient</a:t>
            </a:r>
          </a:p>
          <a:p>
            <a:r>
              <a:rPr lang="en-US" dirty="0"/>
              <a:t>For a step size small enough gradient descent makes monotonic improvement at every iteration</a:t>
            </a:r>
          </a:p>
          <a:p>
            <a:endParaRPr lang="en-US" dirty="0"/>
          </a:p>
          <a:p>
            <a:r>
              <a:rPr lang="en-US" dirty="0"/>
              <a:t>Speed is however an issue</a:t>
            </a:r>
          </a:p>
          <a:p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77BC2C-B90F-4362-8BA7-8EDD9CF5D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084" y="3910342"/>
            <a:ext cx="2409825" cy="762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8E5525-E448-4462-B8A2-A0EE7E952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09" y="2652430"/>
            <a:ext cx="2362200" cy="4286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4B832A-55CB-495F-A2EA-1BCB01A10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972" y="4291342"/>
            <a:ext cx="4802514" cy="238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645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04" y="0"/>
            <a:ext cx="10515600" cy="482138"/>
          </a:xfrm>
        </p:spPr>
        <p:txBody>
          <a:bodyPr>
            <a:normAutofit fontScale="90000"/>
          </a:bodyPr>
          <a:lstStyle/>
          <a:p>
            <a:r>
              <a:rPr lang="en-IN" dirty="0"/>
              <a:t>Gradient descent with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38" y="482138"/>
            <a:ext cx="10515600" cy="5686798"/>
          </a:xfrm>
        </p:spPr>
        <p:txBody>
          <a:bodyPr>
            <a:normAutofit/>
          </a:bodyPr>
          <a:lstStyle/>
          <a:p>
            <a:r>
              <a:rPr lang="en-IN" dirty="0"/>
              <a:t>Consider the contours of a loss function as below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With each iteration we might encounter different magnitude of vertical and horizontal oscillation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This vertical oscillation might slow down the convergence</a:t>
            </a:r>
          </a:p>
          <a:p>
            <a:r>
              <a:rPr lang="en-IN" dirty="0"/>
              <a:t>As the vertical oscillations are both + and -, we can take the exponential average of </a:t>
            </a:r>
            <a:r>
              <a:rPr lang="en-IN" dirty="0" err="1"/>
              <a:t>dW</a:t>
            </a:r>
            <a:r>
              <a:rPr lang="en-IN" dirty="0"/>
              <a:t> and dB that will cancel out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427" y="482138"/>
            <a:ext cx="5380233" cy="11503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235" y="2145712"/>
            <a:ext cx="2201915" cy="8777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93" y="4555220"/>
            <a:ext cx="5430427" cy="116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9072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03" y="24304"/>
            <a:ext cx="10515600" cy="532650"/>
          </a:xfrm>
        </p:spPr>
        <p:txBody>
          <a:bodyPr>
            <a:normAutofit fontScale="90000"/>
          </a:bodyPr>
          <a:lstStyle/>
          <a:p>
            <a:r>
              <a:rPr lang="en-IN" dirty="0"/>
              <a:t>Implement momentum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869" y="744971"/>
            <a:ext cx="10515600" cy="4351338"/>
          </a:xfrm>
        </p:spPr>
        <p:txBody>
          <a:bodyPr/>
          <a:lstStyle/>
          <a:p>
            <a:r>
              <a:rPr lang="en-IN" dirty="0"/>
              <a:t>First calculate the exponentially weighted average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Beta is the momentum</a:t>
            </a:r>
          </a:p>
          <a:p>
            <a:r>
              <a:rPr lang="en-IN" dirty="0"/>
              <a:t>Now the parameters can be updates as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47" y="1226386"/>
            <a:ext cx="1952625" cy="714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46" y="3270105"/>
            <a:ext cx="19526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981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6CD9-4395-4B55-A57E-3124B0CAB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169" y="147599"/>
            <a:ext cx="8361170" cy="540559"/>
          </a:xfrm>
        </p:spPr>
        <p:txBody>
          <a:bodyPr>
            <a:normAutofit fontScale="90000"/>
          </a:bodyPr>
          <a:lstStyle/>
          <a:p>
            <a:r>
              <a:rPr lang="en-US" dirty="0"/>
              <a:t>Hessian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4DFBA-8109-453F-AF16-C57A5341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B78557-8306-4289-AE82-AA74D727C2B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1" y="565608"/>
            <a:ext cx="11172824" cy="5806912"/>
          </a:xfrm>
        </p:spPr>
        <p:txBody>
          <a:bodyPr>
            <a:normAutofit/>
          </a:bodyPr>
          <a:lstStyle/>
          <a:p>
            <a:r>
              <a:rPr lang="en-US" dirty="0"/>
              <a:t>Matrix with second order partial derivatives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   is the rate of change in direction x2 of the gradient in direction x1</a:t>
            </a:r>
          </a:p>
          <a:p>
            <a:r>
              <a:rPr lang="en-US" dirty="0"/>
              <a:t>Assume a 2 dimensional quadratic equation to be minimized</a:t>
            </a:r>
          </a:p>
          <a:p>
            <a:endParaRPr lang="en-US" dirty="0"/>
          </a:p>
          <a:p>
            <a:r>
              <a:rPr lang="en-US" dirty="0"/>
              <a:t>Its gradient is Ax- b and Hessian is A. Optimal </a:t>
            </a:r>
            <a:r>
              <a:rPr lang="en-US" dirty="0" err="1"/>
              <a:t>soln</a:t>
            </a:r>
            <a:r>
              <a:rPr lang="en-US" dirty="0"/>
              <a:t> Ax- b = 0 ; </a:t>
            </a:r>
          </a:p>
          <a:p>
            <a:r>
              <a:rPr lang="en-US" dirty="0"/>
              <a:t>Consider the eigenvector decomposition of H</a:t>
            </a:r>
          </a:p>
          <a:p>
            <a:r>
              <a:rPr lang="en-US" dirty="0"/>
              <a:t>Each eigenvector represents a direction where the curvature is independent of other direction</a:t>
            </a:r>
          </a:p>
          <a:p>
            <a:r>
              <a:rPr lang="en-US" dirty="0"/>
              <a:t> The curvature in the direction of the eigenvector is determined by eigenvalue</a:t>
            </a:r>
          </a:p>
          <a:p>
            <a:r>
              <a:rPr lang="en-US" dirty="0"/>
              <a:t>The larger the eigenvalue faster is the convergence in the direction of eigenvector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D98300-C915-41C0-975F-3B5C33F2E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62" y="834880"/>
            <a:ext cx="2223231" cy="1713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7EC118-3E27-438E-82BB-1A4467454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108" y="1008047"/>
            <a:ext cx="1486944" cy="1417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973B8-0E81-4FE7-A1C1-A3F46005F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02" y="3348132"/>
            <a:ext cx="1247775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CB2C1B-FC51-4D81-B6CD-AA27B255B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2572" y="3816088"/>
            <a:ext cx="685800" cy="228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997E3-578D-427A-89AF-EEB10CBE1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62" y="2575734"/>
            <a:ext cx="428625" cy="390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2881E-9537-45EA-A4D9-BA1E0F5D2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874" y="4162424"/>
            <a:ext cx="742950" cy="257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94D704-8BAF-432C-8D74-5C752D964A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3375" y="320805"/>
            <a:ext cx="2142947" cy="210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7925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AD063-1EF2-4E91-B507-0F8B4D96A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169" y="251294"/>
            <a:ext cx="8361170" cy="493425"/>
          </a:xfrm>
        </p:spPr>
        <p:txBody>
          <a:bodyPr>
            <a:normAutofit fontScale="90000"/>
          </a:bodyPr>
          <a:lstStyle/>
          <a:p>
            <a:r>
              <a:rPr lang="en-US" dirty="0"/>
              <a:t>Hessian Matrix – Putting it all together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0FFD37-EADA-494C-A117-459063CC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800A84-BF3C-4395-81C5-58B3E25EA5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93107" y="770077"/>
            <a:ext cx="8353233" cy="532592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step size is bounded by the largest eigenvalue</a:t>
            </a:r>
          </a:p>
          <a:p>
            <a:r>
              <a:rPr lang="en-US" dirty="0"/>
              <a:t>The speed of the convergence is determined by the smallest eigenvalue</a:t>
            </a:r>
          </a:p>
          <a:p>
            <a:r>
              <a:rPr lang="en-US" dirty="0"/>
              <a:t>The ratio between the largest and smallest eigenvalues is called condition number</a:t>
            </a:r>
          </a:p>
          <a:p>
            <a:r>
              <a:rPr lang="en-US" dirty="0"/>
              <a:t>If the condition number is very large then it becomes a ill conditioned problem</a:t>
            </a:r>
          </a:p>
          <a:p>
            <a:r>
              <a:rPr lang="en-US" dirty="0"/>
              <a:t>When we look into small local areas of the loss function we can approximate as a quadratic form using Taylor expansion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solve this ill conditioning problem</a:t>
            </a:r>
          </a:p>
          <a:p>
            <a:pPr lvl="1"/>
            <a:r>
              <a:rPr lang="en-US" dirty="0"/>
              <a:t>Normalize inputs</a:t>
            </a:r>
          </a:p>
          <a:p>
            <a:pPr lvl="1"/>
            <a:r>
              <a:rPr lang="en-US" dirty="0"/>
              <a:t>Add momentum</a:t>
            </a:r>
          </a:p>
          <a:p>
            <a:pPr lvl="2"/>
            <a:r>
              <a:rPr lang="en-US" dirty="0"/>
              <a:t>Reduce step size in direction of larger curvature</a:t>
            </a:r>
          </a:p>
          <a:p>
            <a:pPr lvl="2"/>
            <a:r>
              <a:rPr lang="en-US" dirty="0"/>
              <a:t>Increase step size in direction of </a:t>
            </a:r>
            <a:r>
              <a:rPr lang="en-US"/>
              <a:t>smaller curvature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F8292-7106-46CF-9AFA-3AA32D9D3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30" y="3220452"/>
            <a:ext cx="417195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5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9814-6A6F-452B-BC51-27FAC4827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169" y="251294"/>
            <a:ext cx="8361170" cy="467898"/>
          </a:xfrm>
        </p:spPr>
        <p:txBody>
          <a:bodyPr>
            <a:normAutofit fontScale="90000"/>
          </a:bodyPr>
          <a:lstStyle/>
          <a:p>
            <a:r>
              <a:rPr lang="en-US" dirty="0"/>
              <a:t>Will artificial big bang happen?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B1CC2D-431E-43D3-AA58-B507BDB3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A3D78D-9E0F-40F5-8E6F-EBE85A73D23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455294" y="4076260"/>
            <a:ext cx="6219825" cy="2114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692CB0-BAAC-49D3-B013-A87F5E125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7" y="780610"/>
            <a:ext cx="3343275" cy="3295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0E992EB-976F-42AC-B029-1C2C6861C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433" y="1374988"/>
            <a:ext cx="3316029" cy="1805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A28477-3015-469E-A90E-B1CE91912A70}"/>
              </a:ext>
            </a:extLst>
          </p:cNvPr>
          <p:cNvSpPr txBox="1"/>
          <p:nvPr/>
        </p:nvSpPr>
        <p:spPr>
          <a:xfrm>
            <a:off x="4441861" y="6267236"/>
            <a:ext cx="5496674" cy="318924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600" dirty="0">
                <a:hlinkClick r:id="rId5"/>
              </a:rPr>
              <a:t>Salesforce Einstein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9972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6A2DF-27F4-4ED3-95DC-054F3A163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377" y="128020"/>
            <a:ext cx="8361170" cy="601030"/>
          </a:xfrm>
        </p:spPr>
        <p:txBody>
          <a:bodyPr>
            <a:normAutofit fontScale="90000"/>
          </a:bodyPr>
          <a:lstStyle/>
          <a:p>
            <a:r>
              <a:rPr lang="en-US" dirty="0"/>
              <a:t>Activation function - Sigmoid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15701E-47A1-43C4-9655-CE4310BB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2D4C73-0A13-434C-B396-038A139C55C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024950" y="605482"/>
            <a:ext cx="2911274" cy="2613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BC28C65-9506-4D47-9A89-D074C8563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798" y="813493"/>
            <a:ext cx="4162425" cy="923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648957-DA5A-4238-9EC5-FAFF2BE6B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023" y="3303637"/>
            <a:ext cx="2771775" cy="2943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2F4AC5-AFCC-49AB-BA1D-EA02CA539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797" y="3525280"/>
            <a:ext cx="3105150" cy="64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34168B-1528-4A5A-9564-A6E8FC380F46}"/>
              </a:ext>
            </a:extLst>
          </p:cNvPr>
          <p:cNvSpPr txBox="1"/>
          <p:nvPr/>
        </p:nvSpPr>
        <p:spPr>
          <a:xfrm>
            <a:off x="5329083" y="4424516"/>
            <a:ext cx="5083278" cy="56514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sz="1600" dirty="0"/>
              <a:t>Smooth function  - Derivative calculation easy</a:t>
            </a:r>
          </a:p>
          <a:p>
            <a:r>
              <a:rPr lang="en-US" sz="1600" dirty="0"/>
              <a:t>Derivative quashes – Vanishing gradient</a:t>
            </a:r>
          </a:p>
        </p:txBody>
      </p:sp>
    </p:spTree>
    <p:extLst>
      <p:ext uri="{BB962C8B-B14F-4D97-AF65-F5344CB8AC3E}">
        <p14:creationId xmlns:p14="http://schemas.microsoft.com/office/powerpoint/2010/main" val="203679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2D74-BC61-4373-9AB6-B485CB0F8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5169" y="152734"/>
            <a:ext cx="8361170" cy="502175"/>
          </a:xfrm>
        </p:spPr>
        <p:txBody>
          <a:bodyPr>
            <a:normAutofit fontScale="90000"/>
          </a:bodyPr>
          <a:lstStyle/>
          <a:p>
            <a:r>
              <a:rPr lang="en-US" dirty="0"/>
              <a:t>Logistic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6A9808-3260-4ECC-987C-6D5A5065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138A12-9341-4CEA-A764-6B719AC848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685170" y="638087"/>
            <a:ext cx="3694139" cy="2997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8D8FC4-550E-4495-B87C-CB60609A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22501"/>
            <a:ext cx="3609975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4AB38B-9FC9-4F2D-BE3C-2A1FFEA76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991" y="3790182"/>
            <a:ext cx="2057400" cy="1362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641A86-E5E7-4F06-A4B8-7A57FB934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439" y="4121070"/>
            <a:ext cx="56769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2684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5824-6DB4-4619-9DD0-B62390B06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267072"/>
            <a:ext cx="11148227" cy="57112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Softmax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188726-0936-41F0-BDBF-95D79F6E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52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0CA61-B271-4AEC-BEEF-B68C6DB27D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118" y="856095"/>
            <a:ext cx="11137644" cy="5354204"/>
          </a:xfrm>
        </p:spPr>
        <p:txBody>
          <a:bodyPr/>
          <a:lstStyle/>
          <a:p>
            <a:r>
              <a:rPr lang="en-US" dirty="0"/>
              <a:t>This is an activation function that turns scores into probabilities</a:t>
            </a:r>
          </a:p>
          <a:p>
            <a:r>
              <a:rPr lang="en-US" dirty="0"/>
              <a:t>Output is small if the score is small and vice versa however the proportion is not uniform</a:t>
            </a:r>
          </a:p>
          <a:p>
            <a:r>
              <a:rPr lang="en-US" dirty="0"/>
              <a:t>It uses an exponential function</a:t>
            </a:r>
          </a:p>
          <a:p>
            <a:r>
              <a:rPr lang="en-US" dirty="0"/>
              <a:t>Cross entropy is mostly used as loss function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F47B2-BD6A-445B-A85B-9EF499215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39" y="2647950"/>
            <a:ext cx="6794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32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EB5D-8239-4AA3-A764-F75B6655E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8255"/>
            <a:ext cx="10515600" cy="1010445"/>
          </a:xfrm>
        </p:spPr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89AF3-1878-4011-89FA-4F0E250C5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1253331"/>
            <a:ext cx="10515600" cy="532844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Looking at the graph above, you can see that the derivative function is zero for a large number of input values </a:t>
            </a:r>
          </a:p>
          <a:p>
            <a:r>
              <a:rPr lang="en-US" dirty="0"/>
              <a:t>For mod X (X = input) &gt; 0 , the derivative becomes closer to zero</a:t>
            </a:r>
          </a:p>
          <a:p>
            <a:r>
              <a:rPr lang="en-US" dirty="0"/>
              <a:t>For shallow network this is not a problem</a:t>
            </a:r>
          </a:p>
          <a:p>
            <a:r>
              <a:rPr lang="en-US" dirty="0"/>
              <a:t>For deep network with many layers, gradient starts becoming too small as we back propagate</a:t>
            </a:r>
          </a:p>
          <a:p>
            <a:r>
              <a:rPr lang="en-US" dirty="0"/>
              <a:t>Training paralysis happens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93AB5-8EFD-49E7-8E58-A205DEB60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156211"/>
            <a:ext cx="4476750" cy="190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351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1E39-7495-4AFF-ACA8-D6415F7E6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576"/>
            <a:ext cx="10515600" cy="749300"/>
          </a:xfrm>
        </p:spPr>
        <p:txBody>
          <a:bodyPr/>
          <a:lstStyle/>
          <a:p>
            <a:r>
              <a:rPr lang="en-US" dirty="0" err="1"/>
              <a:t>ReLU</a:t>
            </a:r>
            <a:r>
              <a:rPr lang="en-US" dirty="0"/>
              <a:t> activation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19C2D2-0CB1-4BA2-AC2D-97648B4D5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1253330"/>
            <a:ext cx="10515600" cy="5449093"/>
          </a:xfrm>
        </p:spPr>
        <p:txBody>
          <a:bodyPr>
            <a:normAutofit/>
          </a:bodyPr>
          <a:lstStyle/>
          <a:p>
            <a:r>
              <a:rPr lang="en-US" dirty="0"/>
              <a:t>Y = max(0,x)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Cheap computation</a:t>
            </a:r>
          </a:p>
          <a:p>
            <a:r>
              <a:rPr lang="en-US" dirty="0"/>
              <a:t>Converges faster – no vanishing gradient problem</a:t>
            </a:r>
          </a:p>
          <a:p>
            <a:r>
              <a:rPr lang="en-US" dirty="0"/>
              <a:t>It is sparsely activated</a:t>
            </a:r>
          </a:p>
          <a:p>
            <a:r>
              <a:rPr lang="en-US" dirty="0"/>
              <a:t>Model sparsity allows different neurons to perform different roles</a:t>
            </a:r>
          </a:p>
          <a:p>
            <a:r>
              <a:rPr lang="en-US" dirty="0"/>
              <a:t>Not everyone fires at the same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4F87A-DBB6-4616-AF4B-B45C1113A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75" y="1844587"/>
            <a:ext cx="4329112" cy="224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132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8A7AF-86C8-4FA4-96A4-D241C600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variance dilemma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3D636-8926-4D16-B120-4202DD1BF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581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1A84A-DBCF-4EEC-BA1A-AC1D21FD7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72" y="542260"/>
            <a:ext cx="2886740" cy="57734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866851-BD71-4690-A68A-17A90C6EE15A}"/>
              </a:ext>
            </a:extLst>
          </p:cNvPr>
          <p:cNvSpPr txBox="1"/>
          <p:nvPr/>
        </p:nvSpPr>
        <p:spPr>
          <a:xfrm>
            <a:off x="4315705" y="542260"/>
            <a:ext cx="3560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 Fukushima Nuclear disaster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D363D-1261-4B0A-91E4-C8E667525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796" y="1113936"/>
            <a:ext cx="3147571" cy="2102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E3610F-78EA-4344-9F51-4C89AD2A2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2103" y="3641191"/>
            <a:ext cx="4108934" cy="221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65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are all swans white">
            <a:extLst>
              <a:ext uri="{FF2B5EF4-FFF2-40B4-BE49-F238E27FC236}">
                <a16:creationId xmlns:a16="http://schemas.microsoft.com/office/drawing/2014/main" id="{C251813E-096B-46A8-80D0-24630E30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9" y="215863"/>
            <a:ext cx="3257550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B15EB10-D86D-4E1C-BC41-64C7A51E8B61}"/>
              </a:ext>
            </a:extLst>
          </p:cNvPr>
          <p:cNvSpPr txBox="1"/>
          <p:nvPr/>
        </p:nvSpPr>
        <p:spPr>
          <a:xfrm>
            <a:off x="4157331" y="215863"/>
            <a:ext cx="46810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Underfitting</a:t>
            </a:r>
          </a:p>
          <a:p>
            <a:r>
              <a:rPr lang="en-US" dirty="0"/>
              <a:t>Generalize model: All swans are white</a:t>
            </a:r>
          </a:p>
          <a:p>
            <a:endParaRPr lang="en-US" dirty="0"/>
          </a:p>
          <a:p>
            <a:r>
              <a:rPr lang="en-US" dirty="0"/>
              <a:t>Zero variance in observed data</a:t>
            </a:r>
          </a:p>
          <a:p>
            <a:endParaRPr lang="en-US" dirty="0"/>
          </a:p>
          <a:p>
            <a:r>
              <a:rPr lang="en-US" dirty="0"/>
              <a:t>The model is too simple for the actual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34537-020B-4D5E-807C-923352B38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7" y="2562225"/>
            <a:ext cx="2514600" cy="17335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D07B89-1998-4E70-BBB7-08ED4B7D1F47}"/>
              </a:ext>
            </a:extLst>
          </p:cNvPr>
          <p:cNvSpPr txBox="1"/>
          <p:nvPr/>
        </p:nvSpPr>
        <p:spPr>
          <a:xfrm>
            <a:off x="3317359" y="2621591"/>
            <a:ext cx="7864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 modelling objective</a:t>
            </a:r>
          </a:p>
          <a:p>
            <a:pPr marL="342900" indent="-342900">
              <a:buAutoNum type="arabicPeriod"/>
            </a:pPr>
            <a:r>
              <a:rPr lang="en-US" dirty="0"/>
              <a:t>Generalization (bias/variance balance)</a:t>
            </a:r>
          </a:p>
          <a:p>
            <a:pPr marL="342900" indent="-342900">
              <a:buAutoNum type="arabicPeriod"/>
            </a:pPr>
            <a:r>
              <a:rPr lang="en-US" dirty="0"/>
              <a:t>An induction process from sample training data towards generalization</a:t>
            </a:r>
          </a:p>
        </p:txBody>
      </p:sp>
      <p:pic>
        <p:nvPicPr>
          <p:cNvPr id="1028" name="Picture 4" descr="Image result for local minima and maxima">
            <a:extLst>
              <a:ext uri="{FF2B5EF4-FFF2-40B4-BE49-F238E27FC236}">
                <a16:creationId xmlns:a16="http://schemas.microsoft.com/office/drawing/2014/main" id="{279B47CD-A6B7-42A0-B983-4C8E8C138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29" y="4741124"/>
            <a:ext cx="3333750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556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C1368-6EE4-445C-A7A2-D5B77A7D5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426"/>
            <a:ext cx="10515600" cy="582612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EC22F-9599-4324-9721-B99E1E843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4" y="892175"/>
            <a:ext cx="11439525" cy="5765800"/>
          </a:xfrm>
        </p:spPr>
        <p:txBody>
          <a:bodyPr/>
          <a:lstStyle/>
          <a:p>
            <a:r>
              <a:rPr lang="en-US" dirty="0"/>
              <a:t>Consider the loss for both training and validation set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When we minimize the loss empirically minimize(Loss(</a:t>
            </a:r>
            <a:r>
              <a:rPr lang="en-US" dirty="0" err="1"/>
              <a:t>Data|Model</a:t>
            </a:r>
            <a:r>
              <a:rPr lang="en-US" dirty="0"/>
              <a:t>))</a:t>
            </a:r>
          </a:p>
          <a:p>
            <a:r>
              <a:rPr lang="en-US" dirty="0"/>
              <a:t>This optimization goal can lead to overfitting </a:t>
            </a:r>
          </a:p>
          <a:p>
            <a:r>
              <a:rPr lang="en-US" dirty="0"/>
              <a:t>Rather we add a regularization term </a:t>
            </a:r>
          </a:p>
          <a:p>
            <a:r>
              <a:rPr lang="en-US" dirty="0"/>
              <a:t>Minimize(Loss(</a:t>
            </a:r>
            <a:r>
              <a:rPr lang="en-US" dirty="0" err="1"/>
              <a:t>Data|Model</a:t>
            </a:r>
            <a:r>
              <a:rPr lang="en-US" dirty="0"/>
              <a:t>) + complexity(model))</a:t>
            </a:r>
          </a:p>
          <a:p>
            <a:r>
              <a:rPr lang="en-US" dirty="0"/>
              <a:t>This is called structural risk minimization</a:t>
            </a:r>
          </a:p>
          <a:p>
            <a:r>
              <a:rPr lang="en-US" dirty="0"/>
              <a:t>Model complexity can be defined as a function of the feature weights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B0E043-5F47-405B-BBA0-2549FA41B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892175"/>
            <a:ext cx="4076700" cy="183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484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6F57C-EA40-449A-A148-43A5FB6EE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5" y="18255"/>
            <a:ext cx="10515600" cy="553245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910E4-4594-4612-B7CD-F486C724E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5" y="673099"/>
            <a:ext cx="11820526" cy="6080126"/>
          </a:xfrm>
        </p:spPr>
        <p:txBody>
          <a:bodyPr>
            <a:normAutofit/>
          </a:bodyPr>
          <a:lstStyle/>
          <a:p>
            <a:r>
              <a:rPr lang="en-US" dirty="0"/>
              <a:t>A feature weight with a high absolute value is more complex than a feature with less absolute value</a:t>
            </a:r>
          </a:p>
          <a:p>
            <a:r>
              <a:rPr lang="en-US" dirty="0"/>
              <a:t>In L2 regularization sum of squares of all feature weights are used</a:t>
            </a:r>
          </a:p>
          <a:p>
            <a:endParaRPr lang="en-US" dirty="0"/>
          </a:p>
          <a:p>
            <a:r>
              <a:rPr lang="en-US" dirty="0"/>
              <a:t>Weights close to 0 have low impact on model </a:t>
            </a:r>
            <a:r>
              <a:rPr lang="en-US" dirty="0" err="1"/>
              <a:t>complexty</a:t>
            </a:r>
            <a:endParaRPr lang="en-US" dirty="0"/>
          </a:p>
          <a:p>
            <a:r>
              <a:rPr lang="en-US" dirty="0"/>
              <a:t>Outliers weights can have a huge impact</a:t>
            </a:r>
          </a:p>
          <a:p>
            <a:r>
              <a:rPr lang="en-US" dirty="0"/>
              <a:t>Consider the following weights</a:t>
            </a:r>
          </a:p>
          <a:p>
            <a:endParaRPr lang="en-US" dirty="0"/>
          </a:p>
          <a:p>
            <a:r>
              <a:rPr lang="en-US" dirty="0"/>
              <a:t>Calculate the L2 regularization term </a:t>
            </a:r>
          </a:p>
          <a:p>
            <a:r>
              <a:rPr lang="en-US" dirty="0"/>
              <a:t>Comment on which feature adds the most complexity</a:t>
            </a:r>
          </a:p>
          <a:p>
            <a:r>
              <a:rPr lang="en-US" dirty="0"/>
              <a:t>How it affects the model</a:t>
            </a:r>
          </a:p>
          <a:p>
            <a:pPr lvl="1"/>
            <a:r>
              <a:rPr lang="en-US" dirty="0"/>
              <a:t>Push weight value to 0</a:t>
            </a:r>
          </a:p>
          <a:p>
            <a:pPr lvl="1"/>
            <a:r>
              <a:rPr lang="en-US" dirty="0"/>
              <a:t>Push mean of weights to 0  with a normal curve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EF91D7-82C5-4305-B4F9-DB33661A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058194"/>
            <a:ext cx="661035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5548A-A022-4D71-B7F7-684486F7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5912" y="4062414"/>
            <a:ext cx="72104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36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EA0C1-C13E-424B-9733-3ED892CAB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113" y="248816"/>
            <a:ext cx="6270878" cy="512742"/>
          </a:xfrm>
        </p:spPr>
        <p:txBody>
          <a:bodyPr>
            <a:normAutofit fontScale="90000"/>
          </a:bodyPr>
          <a:lstStyle/>
          <a:p>
            <a:r>
              <a:rPr lang="en-US" dirty="0"/>
              <a:t>AI in financial service industry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75AEF-B9BB-4B4A-B517-67B92D75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8519E-BC17-421E-A32A-4CE20F835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152679"/>
            <a:ext cx="8889730" cy="38759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838D83-2576-4053-BBE5-6594A90EF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28" y="939196"/>
            <a:ext cx="3879056" cy="103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362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742D2-7AD8-426A-825F-E5F7223D4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136526"/>
            <a:ext cx="10515600" cy="544512"/>
          </a:xfrm>
        </p:spPr>
        <p:txBody>
          <a:bodyPr>
            <a:normAutofit fontScale="90000"/>
          </a:bodyPr>
          <a:lstStyle/>
          <a:p>
            <a:r>
              <a:rPr lang="en-US" dirty="0"/>
              <a:t>Regularization 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C01C7-3073-4B93-BA1B-35CE24FC9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930275"/>
            <a:ext cx="10515600" cy="4351338"/>
          </a:xfrm>
        </p:spPr>
        <p:txBody>
          <a:bodyPr/>
          <a:lstStyle/>
          <a:p>
            <a:r>
              <a:rPr lang="en-US" dirty="0"/>
              <a:t>Usually a regularization rate is used for the regularization term</a:t>
            </a:r>
          </a:p>
          <a:p>
            <a:endParaRPr lang="en-US" dirty="0"/>
          </a:p>
          <a:p>
            <a:r>
              <a:rPr lang="en-US" dirty="0"/>
              <a:t>Histogram of weight distribution high vs low lambda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F9B3D6-2AE2-4D57-8DD5-61C1D97E1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457325"/>
            <a:ext cx="6734175" cy="590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ABD2D0-77FC-4DEE-9B9B-6B27A9280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" y="2828648"/>
            <a:ext cx="5376862" cy="3892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1DF72A-D0DF-404B-8539-5EB052209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1012" y="2828647"/>
            <a:ext cx="4963374" cy="375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276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4A3F8-3E2D-4765-9078-59D2E4787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50" y="0"/>
            <a:ext cx="10515600" cy="657225"/>
          </a:xfrm>
        </p:spPr>
        <p:txBody>
          <a:bodyPr>
            <a:normAutofit/>
          </a:bodyPr>
          <a:lstStyle/>
          <a:p>
            <a:r>
              <a:rPr lang="en-US" dirty="0"/>
              <a:t>Density 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DC336-91C0-4911-8D03-6583A8E0F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787399"/>
            <a:ext cx="10515600" cy="5965826"/>
          </a:xfrm>
        </p:spPr>
        <p:txBody>
          <a:bodyPr>
            <a:normAutofit/>
          </a:bodyPr>
          <a:lstStyle/>
          <a:p>
            <a:r>
              <a:rPr lang="en-US" dirty="0"/>
              <a:t>Estimating the probability distribution for a sample of observations</a:t>
            </a:r>
          </a:p>
          <a:p>
            <a:r>
              <a:rPr lang="en-US" dirty="0"/>
              <a:t>One most important method used in machine learning is maximum likelihood estimation</a:t>
            </a:r>
          </a:p>
          <a:p>
            <a:r>
              <a:rPr lang="en-US" dirty="0"/>
              <a:t>MLE – define a likelihood function for calculating the conditional probability  </a:t>
            </a:r>
          </a:p>
          <a:p>
            <a:r>
              <a:rPr lang="en-US" dirty="0"/>
              <a:t>This approach can be used to search a space of possible distributions and parameters</a:t>
            </a:r>
          </a:p>
          <a:p>
            <a:r>
              <a:rPr lang="en-US" dirty="0"/>
              <a:t>This flexible framework provides foundations for methods like linear regression and logistic regressions</a:t>
            </a:r>
          </a:p>
          <a:p>
            <a:r>
              <a:rPr lang="en-US" dirty="0"/>
              <a:t>In summary it is an optimization method that results in the best fit for the joint probability of the data samples</a:t>
            </a:r>
          </a:p>
          <a:p>
            <a:r>
              <a:rPr lang="en-US" dirty="0"/>
              <a:t>Conditional probability -&gt; P(x1,x2, x3,…,</a:t>
            </a:r>
            <a:r>
              <a:rPr lang="en-US" dirty="0" err="1"/>
              <a:t>xn;theta</a:t>
            </a:r>
            <a:r>
              <a:rPr lang="en-US" dirty="0"/>
              <a:t>)</a:t>
            </a:r>
          </a:p>
          <a:p>
            <a:r>
              <a:rPr lang="en-US" dirty="0"/>
              <a:t>Also known as likelihood function L(X ; theta)</a:t>
            </a:r>
          </a:p>
          <a:p>
            <a:r>
              <a:rPr lang="en-US" dirty="0"/>
              <a:t>Objective is maximize L(X ; theta)</a:t>
            </a:r>
          </a:p>
        </p:txBody>
      </p:sp>
    </p:spTree>
    <p:extLst>
      <p:ext uri="{BB962C8B-B14F-4D97-AF65-F5344CB8AC3E}">
        <p14:creationId xmlns:p14="http://schemas.microsoft.com/office/powerpoint/2010/main" val="34068804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B4B532-1172-491B-89D4-B55AC7696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630" y="490315"/>
            <a:ext cx="59817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0529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B3C3-B3FA-4664-BDD7-C2C1D594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092" y="156238"/>
            <a:ext cx="8596668" cy="660400"/>
          </a:xfrm>
        </p:spPr>
        <p:txBody>
          <a:bodyPr>
            <a:normAutofit/>
          </a:bodyPr>
          <a:lstStyle/>
          <a:p>
            <a:r>
              <a:rPr lang="en-US" dirty="0"/>
              <a:t>Maximum Likelihood Estimation (MLE)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FE3F2C7-4166-4C6E-811E-E3B68A34EBB9}"/>
              </a:ext>
            </a:extLst>
          </p:cNvPr>
          <p:cNvSpPr txBox="1">
            <a:spLocks/>
          </p:cNvSpPr>
          <p:nvPr/>
        </p:nvSpPr>
        <p:spPr>
          <a:xfrm>
            <a:off x="382588" y="898358"/>
            <a:ext cx="8353233" cy="5398747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Method for estimating some variable for probability distribution or graphical models</a:t>
            </a:r>
          </a:p>
          <a:p>
            <a:r>
              <a:rPr lang="en-US" dirty="0"/>
              <a:t>Real life e.g. calculating sample mean and variance for Gaussian fit</a:t>
            </a:r>
          </a:p>
          <a:p>
            <a:r>
              <a:rPr lang="en-US" dirty="0"/>
              <a:t>Lets say we have a likelihood function</a:t>
            </a:r>
          </a:p>
          <a:p>
            <a:r>
              <a:rPr lang="en-US" dirty="0"/>
              <a:t>MLE for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Asymptote for above is 0, as numbers less than 1</a:t>
            </a:r>
          </a:p>
          <a:p>
            <a:r>
              <a:rPr lang="en-US" dirty="0"/>
              <a:t>So we take a monotonic increasing log function</a:t>
            </a:r>
          </a:p>
          <a:p>
            <a:r>
              <a:rPr lang="en-US" dirty="0"/>
              <a:t>Taking the derivative and equating to 0, we can solve the parameter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686BE7-7F6F-4416-A93E-B8853D1E9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513" y="2591092"/>
            <a:ext cx="1729016" cy="837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B65D3C-3BB4-4725-9054-026C44188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034" y="2459452"/>
            <a:ext cx="1597432" cy="11011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AF618-5F61-4B3E-832F-7061FE7C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299" y="2378543"/>
            <a:ext cx="1583850" cy="105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094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46C8-7692-4327-86F9-CE4E82407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683" y="156238"/>
            <a:ext cx="8596668" cy="660400"/>
          </a:xfrm>
        </p:spPr>
        <p:txBody>
          <a:bodyPr>
            <a:normAutofit/>
          </a:bodyPr>
          <a:lstStyle/>
          <a:p>
            <a:r>
              <a:rPr lang="en-US" dirty="0"/>
              <a:t>MLE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B20DC-9EA8-4734-9281-71B34174B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83" y="1022905"/>
            <a:ext cx="10678238" cy="5409793"/>
          </a:xfrm>
        </p:spPr>
        <p:txBody>
          <a:bodyPr/>
          <a:lstStyle/>
          <a:p>
            <a:r>
              <a:rPr lang="en-US" dirty="0"/>
              <a:t>Assume 3 data points 8, 8.5 and 9. And assume they are from Gaussian process. What will be maximum likelihood estimates of the Gaussian distribution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joint pdf of observing the three data points (Joint likelihood = product of all likelihood)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4D562D-E019-4411-947F-6EB87F91E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07" y="1813821"/>
            <a:ext cx="2744624" cy="5089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06529-7A53-4CCC-8740-54E5A982A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07" y="2922213"/>
            <a:ext cx="5021050" cy="103586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90FAC80-CCA3-483E-97DA-509F10961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07" y="4062746"/>
            <a:ext cx="6753225" cy="1209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7C957C-AE57-4454-B128-F64191699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957" y="5229071"/>
            <a:ext cx="6657975" cy="5810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BA5B5C-D4A0-45FD-BF68-29F42CA7E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57" y="5867699"/>
            <a:ext cx="408622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308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1525-2D4A-41AC-9AAB-E1BFE6788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297" y="152400"/>
            <a:ext cx="8596668" cy="809626"/>
          </a:xfrm>
        </p:spPr>
        <p:txBody>
          <a:bodyPr/>
          <a:lstStyle/>
          <a:p>
            <a:r>
              <a:rPr lang="en-US" dirty="0"/>
              <a:t>MLE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94BBD-16BE-4EFD-B35C-6B48FA61CAFB}"/>
              </a:ext>
            </a:extLst>
          </p:cNvPr>
          <p:cNvSpPr txBox="1"/>
          <p:nvPr/>
        </p:nvSpPr>
        <p:spPr>
          <a:xfrm>
            <a:off x="210414" y="786810"/>
            <a:ext cx="11771171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likelihood function seen so far is differentiable – first derivative</a:t>
            </a:r>
          </a:p>
          <a:p>
            <a:r>
              <a:rPr lang="en-US" sz="2800" dirty="0"/>
              <a:t>vanishes at max/min point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Additional condition is the function is max that is log likelihood </a:t>
            </a:r>
          </a:p>
          <a:p>
            <a:r>
              <a:rPr lang="en-US" sz="2800" dirty="0"/>
              <a:t>function is convex in the neighborhood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All Second partial derivative of the log likelihood are negative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Determinant of the Hessian matrix is negative definite</a:t>
            </a:r>
            <a:br>
              <a:rPr lang="en-US" sz="2800" dirty="0"/>
            </a:b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When model involves many parameters and/or pdf is highly non linear</a:t>
            </a:r>
          </a:p>
          <a:p>
            <a:r>
              <a:rPr lang="en-US" sz="2800" dirty="0"/>
              <a:t> analytic solution is not possible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We need numerical solution – non linear optimization problem</a:t>
            </a:r>
          </a:p>
        </p:txBody>
      </p:sp>
    </p:spTree>
    <p:extLst>
      <p:ext uri="{BB962C8B-B14F-4D97-AF65-F5344CB8AC3E}">
        <p14:creationId xmlns:p14="http://schemas.microsoft.com/office/powerpoint/2010/main" val="294303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1516-40E6-4D24-BCEF-6CFF67ED8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3712" y="0"/>
            <a:ext cx="8911687" cy="1280890"/>
          </a:xfrm>
        </p:spPr>
        <p:txBody>
          <a:bodyPr/>
          <a:lstStyle/>
          <a:p>
            <a:r>
              <a:rPr lang="en-US" dirty="0"/>
              <a:t>Ensemble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CAFA0-4776-4756-B814-82EB198E3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2" y="827244"/>
            <a:ext cx="10669588" cy="520351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It’s a technique that combines several models in order to produce one optimal model</a:t>
            </a:r>
          </a:p>
          <a:p>
            <a:r>
              <a:rPr lang="en-US" dirty="0"/>
              <a:t>The main hypothesis is that when several weak learners are trained to solve the same problem together they can get a better result</a:t>
            </a:r>
          </a:p>
          <a:p>
            <a:r>
              <a:rPr lang="en-US" dirty="0"/>
              <a:t>Useful for classification or regression</a:t>
            </a:r>
          </a:p>
          <a:p>
            <a:r>
              <a:rPr lang="en-US" dirty="0"/>
              <a:t>For classification aggregate prediction by voting</a:t>
            </a:r>
          </a:p>
          <a:p>
            <a:r>
              <a:rPr lang="en-US" dirty="0"/>
              <a:t>For regression aggregate prediction by averaging</a:t>
            </a:r>
          </a:p>
          <a:p>
            <a:r>
              <a:rPr lang="en-US" dirty="0"/>
              <a:t>Two types</a:t>
            </a:r>
          </a:p>
          <a:p>
            <a:pPr lvl="1"/>
            <a:r>
              <a:rPr lang="en-US" dirty="0"/>
              <a:t>Heterogeneous – ANN + SVM </a:t>
            </a:r>
          </a:p>
          <a:p>
            <a:pPr lvl="1"/>
            <a:r>
              <a:rPr lang="en-US" dirty="0"/>
              <a:t>Homogeneous – </a:t>
            </a:r>
          </a:p>
          <a:p>
            <a:pPr lvl="2"/>
            <a:r>
              <a:rPr lang="en-US" dirty="0"/>
              <a:t>ensemble of 100 decision trees</a:t>
            </a:r>
          </a:p>
          <a:p>
            <a:pPr lvl="2"/>
            <a:r>
              <a:rPr lang="en-US" dirty="0"/>
              <a:t>Individual models are referred as base classifier</a:t>
            </a:r>
          </a:p>
          <a:p>
            <a:r>
              <a:rPr lang="en-US" dirty="0"/>
              <a:t>Most common classification type</a:t>
            </a:r>
          </a:p>
          <a:p>
            <a:pPr lvl="1"/>
            <a:r>
              <a:rPr lang="en-US" dirty="0"/>
              <a:t>Bagging</a:t>
            </a:r>
          </a:p>
          <a:p>
            <a:pPr lvl="1"/>
            <a:r>
              <a:rPr lang="en-US" dirty="0"/>
              <a:t>Boosting</a:t>
            </a:r>
          </a:p>
          <a:p>
            <a:pPr lvl="1"/>
            <a:r>
              <a:rPr lang="en-US" dirty="0"/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36585550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4BB84-ED88-46C4-8A57-656B8D40B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156" y="90710"/>
            <a:ext cx="8911687" cy="680815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07ABC-5BA7-46CD-98E0-2A2C8409F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442" y="925604"/>
            <a:ext cx="10555557" cy="5932396"/>
          </a:xfrm>
        </p:spPr>
        <p:txBody>
          <a:bodyPr/>
          <a:lstStyle/>
          <a:p>
            <a:r>
              <a:rPr lang="en-US" dirty="0"/>
              <a:t>Bagging</a:t>
            </a:r>
          </a:p>
          <a:p>
            <a:pPr lvl="1"/>
            <a:r>
              <a:rPr lang="en-US" dirty="0"/>
              <a:t>Mostly consider homogeneous weak learners (base)</a:t>
            </a:r>
          </a:p>
          <a:p>
            <a:pPr lvl="1"/>
            <a:r>
              <a:rPr lang="en-US" dirty="0"/>
              <a:t>Learners are trained independently </a:t>
            </a:r>
          </a:p>
          <a:p>
            <a:pPr lvl="1"/>
            <a:r>
              <a:rPr lang="en-US" dirty="0"/>
              <a:t>Deterministic averaging process used for combination</a:t>
            </a:r>
          </a:p>
          <a:p>
            <a:r>
              <a:rPr lang="en-US" dirty="0"/>
              <a:t>Boosting</a:t>
            </a:r>
          </a:p>
          <a:p>
            <a:pPr lvl="1"/>
            <a:r>
              <a:rPr lang="en-US" dirty="0"/>
              <a:t>Mostly consider homogeneous weak learners (base)</a:t>
            </a:r>
          </a:p>
          <a:p>
            <a:pPr lvl="1"/>
            <a:r>
              <a:rPr lang="en-US" dirty="0"/>
              <a:t>Learners are trained sequentially</a:t>
            </a:r>
          </a:p>
          <a:p>
            <a:pPr lvl="1"/>
            <a:r>
              <a:rPr lang="en-US" dirty="0"/>
              <a:t>Each learner is rained based on the previous learners output</a:t>
            </a:r>
          </a:p>
          <a:p>
            <a:pPr lvl="1"/>
            <a:r>
              <a:rPr lang="en-US" dirty="0"/>
              <a:t>Deterministic strategy is used for combination</a:t>
            </a:r>
          </a:p>
          <a:p>
            <a:r>
              <a:rPr lang="en-US" dirty="0"/>
              <a:t>Stacking</a:t>
            </a:r>
          </a:p>
          <a:p>
            <a:pPr lvl="1"/>
            <a:r>
              <a:rPr lang="en-US" dirty="0"/>
              <a:t>Often consider heterogeneous weak learners</a:t>
            </a:r>
          </a:p>
          <a:p>
            <a:pPr lvl="1"/>
            <a:r>
              <a:rPr lang="en-US" dirty="0"/>
              <a:t>Learners is trained in parallel </a:t>
            </a:r>
          </a:p>
          <a:p>
            <a:pPr lvl="1"/>
            <a:r>
              <a:rPr lang="en-US" dirty="0"/>
              <a:t>Combination is done by training a meta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292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DD060-19FE-46C3-B58C-B07C46132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160" y="171158"/>
            <a:ext cx="8361170" cy="711345"/>
          </a:xfrm>
        </p:spPr>
        <p:txBody>
          <a:bodyPr/>
          <a:lstStyle/>
          <a:p>
            <a:r>
              <a:rPr lang="en-US" dirty="0"/>
              <a:t>Application – Customer focused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F1974E-D244-4104-BBF0-FBBD7ACF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 descr="Image result for sentiment analysis">
            <a:extLst>
              <a:ext uri="{FF2B5EF4-FFF2-40B4-BE49-F238E27FC236}">
                <a16:creationId xmlns:a16="http://schemas.microsoft.com/office/drawing/2014/main" id="{74BB3752-B8AA-4F57-BD4B-50741029A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239" y="1060581"/>
            <a:ext cx="270510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Image result for chatbot">
            <a:extLst>
              <a:ext uri="{FF2B5EF4-FFF2-40B4-BE49-F238E27FC236}">
                <a16:creationId xmlns:a16="http://schemas.microsoft.com/office/drawing/2014/main" id="{5401FA10-6849-4440-8FFB-760D246B72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Image result for chatbot">
            <a:extLst>
              <a:ext uri="{FF2B5EF4-FFF2-40B4-BE49-F238E27FC236}">
                <a16:creationId xmlns:a16="http://schemas.microsoft.com/office/drawing/2014/main" id="{17EFFB48-53FC-4858-88C3-BCEF475D1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160" y="1066342"/>
            <a:ext cx="4106382" cy="198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redit card recommendation">
            <a:extLst>
              <a:ext uri="{FF2B5EF4-FFF2-40B4-BE49-F238E27FC236}">
                <a16:creationId xmlns:a16="http://schemas.microsoft.com/office/drawing/2014/main" id="{D66471F3-0445-428E-90D5-1F5F49176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1565" y="3894642"/>
            <a:ext cx="3494584" cy="2258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35BCA-835B-4FA0-A6F8-048C262DF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906568"/>
            <a:ext cx="3935264" cy="206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600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33006-B979-446B-A040-CBE5FDDDB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1528" y="171158"/>
            <a:ext cx="8361170" cy="519405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– Product focused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DDABC-26B9-4296-A663-37213FBA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050" name="Picture 2" descr="Image result for underwriting">
            <a:extLst>
              <a:ext uri="{FF2B5EF4-FFF2-40B4-BE49-F238E27FC236}">
                <a16:creationId xmlns:a16="http://schemas.microsoft.com/office/drawing/2014/main" id="{FF080568-3C2F-4FF1-8EEE-EAEFDB7BC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28" y="4034189"/>
            <a:ext cx="3636556" cy="174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gorithmic trading">
            <a:extLst>
              <a:ext uri="{FF2B5EF4-FFF2-40B4-BE49-F238E27FC236}">
                <a16:creationId xmlns:a16="http://schemas.microsoft.com/office/drawing/2014/main" id="{2271C8F8-C544-486B-9EB7-19BB3739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918" y="3808361"/>
            <a:ext cx="2923916" cy="21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portfolio management">
            <a:extLst>
              <a:ext uri="{FF2B5EF4-FFF2-40B4-BE49-F238E27FC236}">
                <a16:creationId xmlns:a16="http://schemas.microsoft.com/office/drawing/2014/main" id="{4891D461-CBBF-4B1D-8CCE-B4F802EA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61" y="1082530"/>
            <a:ext cx="3824890" cy="219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achine learning for credit application">
            <a:extLst>
              <a:ext uri="{FF2B5EF4-FFF2-40B4-BE49-F238E27FC236}">
                <a16:creationId xmlns:a16="http://schemas.microsoft.com/office/drawing/2014/main" id="{3F9BE36D-49D2-485B-95BC-6D0545135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251" y="1195676"/>
            <a:ext cx="5041720" cy="163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226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824C4-1131-4E79-9EBE-89E3D59FC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software engineer should learn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2AF8D-83A9-40FC-B223-965DEF510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 programming time</a:t>
            </a:r>
          </a:p>
          <a:p>
            <a:r>
              <a:rPr lang="en-US" dirty="0"/>
              <a:t>Customize and scale product</a:t>
            </a:r>
          </a:p>
          <a:p>
            <a:r>
              <a:rPr lang="en-US" dirty="0"/>
              <a:t>Open a possibility of solving new kind of task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158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EAABAE242569448CF4C83A465BC308" ma:contentTypeVersion="2" ma:contentTypeDescription="Create a new document." ma:contentTypeScope="" ma:versionID="dbc77254c7845b390da278ee17014f3a">
  <xsd:schema xmlns:xsd="http://www.w3.org/2001/XMLSchema" xmlns:xs="http://www.w3.org/2001/XMLSchema" xmlns:p="http://schemas.microsoft.com/office/2006/metadata/properties" xmlns:ns2="15d5a492-e376-4d3f-bd83-a3d99322272c" targetNamespace="http://schemas.microsoft.com/office/2006/metadata/properties" ma:root="true" ma:fieldsID="3f807504a8d2e4e1b9d161a7efa17c14" ns2:_="">
    <xsd:import namespace="15d5a492-e376-4d3f-bd83-a3d9932227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d5a492-e376-4d3f-bd83-a3d9932227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D886EFC-CC36-40AC-BAA9-D3572FC7F60C}"/>
</file>

<file path=customXml/itemProps2.xml><?xml version="1.0" encoding="utf-8"?>
<ds:datastoreItem xmlns:ds="http://schemas.openxmlformats.org/officeDocument/2006/customXml" ds:itemID="{68A35BA5-A72A-4E58-9271-9C6CCAF06722}"/>
</file>

<file path=customXml/itemProps3.xml><?xml version="1.0" encoding="utf-8"?>
<ds:datastoreItem xmlns:ds="http://schemas.openxmlformats.org/officeDocument/2006/customXml" ds:itemID="{BB5E4F68-6594-4FB1-94EC-23132AD68E5A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1341</TotalTime>
  <Words>2781</Words>
  <Application>Microsoft Office PowerPoint</Application>
  <PresentationFormat>Widescreen</PresentationFormat>
  <Paragraphs>576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Century Gothic</vt:lpstr>
      <vt:lpstr>Wingdings 3</vt:lpstr>
      <vt:lpstr>Wisp</vt:lpstr>
      <vt:lpstr>Introduction to ML</vt:lpstr>
      <vt:lpstr>How ML is different from traditional programming</vt:lpstr>
      <vt:lpstr>ML in FinTech – My few takes on this</vt:lpstr>
      <vt:lpstr>ML proximity with other fields</vt:lpstr>
      <vt:lpstr>Will artificial big bang happen?</vt:lpstr>
      <vt:lpstr>AI in financial service industry</vt:lpstr>
      <vt:lpstr>Application – Customer focused </vt:lpstr>
      <vt:lpstr>Application – Product focused</vt:lpstr>
      <vt:lpstr>Why software engineer should learn machine learning</vt:lpstr>
      <vt:lpstr>A typical AI/ML project development lifecycle</vt:lpstr>
      <vt:lpstr>Percentage time allocation for various tasks</vt:lpstr>
      <vt:lpstr>How is quality measured in data labelling</vt:lpstr>
      <vt:lpstr>Data preparation</vt:lpstr>
      <vt:lpstr>Missing values</vt:lpstr>
      <vt:lpstr>Outliers</vt:lpstr>
      <vt:lpstr>ML Algorithm – A case study</vt:lpstr>
      <vt:lpstr>Different types of learning</vt:lpstr>
      <vt:lpstr>Basic type of machine learning problems</vt:lpstr>
      <vt:lpstr>Testing ML models</vt:lpstr>
      <vt:lpstr>Wait till testing </vt:lpstr>
      <vt:lpstr>Confusion matrix</vt:lpstr>
      <vt:lpstr>What is a loss function</vt:lpstr>
      <vt:lpstr>Contd..</vt:lpstr>
      <vt:lpstr>What is entropy</vt:lpstr>
      <vt:lpstr>Contd..</vt:lpstr>
      <vt:lpstr>Contd..</vt:lpstr>
      <vt:lpstr>Contd..</vt:lpstr>
      <vt:lpstr>Contd..</vt:lpstr>
      <vt:lpstr>Cross entropy</vt:lpstr>
      <vt:lpstr>Cross entropy in learning</vt:lpstr>
      <vt:lpstr>Contd..</vt:lpstr>
      <vt:lpstr>Classification Loss function</vt:lpstr>
      <vt:lpstr>KL divergence</vt:lpstr>
      <vt:lpstr>Difference between L1 and L2 norm</vt:lpstr>
      <vt:lpstr>Precision &amp; Recall</vt:lpstr>
      <vt:lpstr>Precision and Recall</vt:lpstr>
      <vt:lpstr>F1 score</vt:lpstr>
      <vt:lpstr>ROC curve</vt:lpstr>
      <vt:lpstr>AUC curve</vt:lpstr>
      <vt:lpstr>Bias variance dilemma</vt:lpstr>
      <vt:lpstr>Bias/Variance through bulls eye diagram</vt:lpstr>
      <vt:lpstr>Contd..</vt:lpstr>
      <vt:lpstr>Gradient</vt:lpstr>
      <vt:lpstr>Jacobian Matrix</vt:lpstr>
      <vt:lpstr>Gradient Descent</vt:lpstr>
      <vt:lpstr>Gradient descent with momentum</vt:lpstr>
      <vt:lpstr>Implement momentum</vt:lpstr>
      <vt:lpstr>Hessian Matrix</vt:lpstr>
      <vt:lpstr>Hessian Matrix – Putting it all together</vt:lpstr>
      <vt:lpstr>Activation function - Sigmoid</vt:lpstr>
      <vt:lpstr>Logistic function</vt:lpstr>
      <vt:lpstr>Softmax </vt:lpstr>
      <vt:lpstr>Vanishing gradient problem</vt:lpstr>
      <vt:lpstr>ReLU activation function</vt:lpstr>
      <vt:lpstr>Bias variance dilemma</vt:lpstr>
      <vt:lpstr>PowerPoint Presentation</vt:lpstr>
      <vt:lpstr>PowerPoint Presentation</vt:lpstr>
      <vt:lpstr>Regularization</vt:lpstr>
      <vt:lpstr>Contd..</vt:lpstr>
      <vt:lpstr>Regularization rate</vt:lpstr>
      <vt:lpstr>Density estimation</vt:lpstr>
      <vt:lpstr>PowerPoint Presentation</vt:lpstr>
      <vt:lpstr>Maximum Likelihood Estimation (MLE)</vt:lpstr>
      <vt:lpstr>MLE Exercise</vt:lpstr>
      <vt:lpstr>MLE</vt:lpstr>
      <vt:lpstr>Ensemble method</vt:lpstr>
      <vt:lpstr>Contd..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ML</dc:title>
  <dc:creator>Ghosh, Ranadhir</dc:creator>
  <cp:lastModifiedBy>Ghosh, Ranadhir</cp:lastModifiedBy>
  <cp:revision>20</cp:revision>
  <dcterms:created xsi:type="dcterms:W3CDTF">2020-02-13T14:15:41Z</dcterms:created>
  <dcterms:modified xsi:type="dcterms:W3CDTF">2020-02-15T15:05:23Z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0x010100EDEAABAE242569448CF4C83A465BC308</vt:lpwstr>
  </property>
</Properties>
</file>